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503" r:id="rId2"/>
    <p:sldId id="475" r:id="rId3"/>
    <p:sldId id="478" r:id="rId4"/>
    <p:sldId id="479" r:id="rId5"/>
    <p:sldId id="480" r:id="rId6"/>
    <p:sldId id="488" r:id="rId7"/>
    <p:sldId id="489" r:id="rId8"/>
    <p:sldId id="484" r:id="rId9"/>
    <p:sldId id="485" r:id="rId10"/>
    <p:sldId id="486" r:id="rId11"/>
    <p:sldId id="487" r:id="rId12"/>
    <p:sldId id="499" r:id="rId13"/>
    <p:sldId id="500" r:id="rId14"/>
    <p:sldId id="483" r:id="rId15"/>
    <p:sldId id="492" r:id="rId16"/>
    <p:sldId id="494" r:id="rId17"/>
    <p:sldId id="495" r:id="rId18"/>
    <p:sldId id="496" r:id="rId19"/>
    <p:sldId id="497" r:id="rId20"/>
    <p:sldId id="504" r:id="rId21"/>
    <p:sldId id="498" r:id="rId22"/>
    <p:sldId id="502" r:id="rId23"/>
    <p:sldId id="493" r:id="rId24"/>
    <p:sldId id="490" r:id="rId25"/>
    <p:sldId id="501" r:id="rId26"/>
    <p:sldId id="476" r:id="rId27"/>
  </p:sldIdLst>
  <p:sldSz cx="9144000" cy="6858000" type="screen4x3"/>
  <p:notesSz cx="6858000" cy="9144000"/>
  <p:custShowLst>
    <p:custShow name="Custom Show 1" id="0">
      <p:sldLst>
        <p:sld r:id="rId3"/>
        <p:sld r:id="rId4"/>
      </p:sldLst>
    </p:custShow>
  </p:custShowLst>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8AB"/>
    <a:srgbClr val="74B230"/>
    <a:srgbClr val="004289"/>
    <a:srgbClr val="003683"/>
    <a:srgbClr val="EF3E40"/>
    <a:srgbClr val="003F88"/>
    <a:srgbClr val="F03534"/>
    <a:srgbClr val="ED3D3D"/>
    <a:srgbClr val="EE3F3E"/>
    <a:srgbClr val="FDCA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92687" autoAdjust="0"/>
  </p:normalViewPr>
  <p:slideViewPr>
    <p:cSldViewPr snapToGrid="0" snapToObjects="1">
      <p:cViewPr varScale="1">
        <p:scale>
          <a:sx n="68" d="100"/>
          <a:sy n="68" d="100"/>
        </p:scale>
        <p:origin x="1638"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11/13/2019</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11/13/2019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D173E00C-90A2-4D4F-A8BD-C0173E0AEED8}" type="datetime1">
              <a:rPr lang="en-US" smtClean="0"/>
              <a:t>11/13/2019</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722FCD7D-20AB-4ED8-BCB2-C31CCBC1C7DB}" type="datetime1">
              <a:rPr lang="en-US" smtClean="0"/>
              <a:t>11/13/2019</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9144000" cy="564910"/>
          </a:xfrm>
        </p:spPr>
        <p:txBody>
          <a:bodyPr>
            <a:normAutofit/>
          </a:bodyPr>
          <a:lstStyle>
            <a:lvl1pPr algn="ctr">
              <a:defRPr sz="27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290A08-4529-4C26-80A6-F6CC358DAD7E}" type="datetime1">
              <a:rPr lang="en-US" smtClean="0"/>
              <a:t>11/13/2019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571500" y="427039"/>
            <a:ext cx="82296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571500" y="1752604"/>
            <a:ext cx="82296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6667500" y="6508755"/>
            <a:ext cx="2133600" cy="365125"/>
          </a:xfrm>
          <a:prstGeom prst="rect">
            <a:avLst/>
          </a:prstGeom>
        </p:spPr>
        <p:txBody>
          <a:bodyPr vert="horz" lIns="68579" tIns="34289" rIns="68579" bIns="3428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z="900" smtClean="0"/>
              <a:pPr/>
              <a:t>‹#›</a:t>
            </a:fld>
            <a:endParaRPr lang="en-US" sz="900"/>
          </a:p>
        </p:txBody>
      </p:sp>
    </p:spTree>
    <p:extLst>
      <p:ext uri="{BB962C8B-B14F-4D97-AF65-F5344CB8AC3E}">
        <p14:creationId xmlns:p14="http://schemas.microsoft.com/office/powerpoint/2010/main" val="352991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9144000" cy="564910"/>
          </a:xfrm>
        </p:spPr>
        <p:txBody>
          <a:bodyPr>
            <a:normAutofit/>
          </a:bodyPr>
          <a:lstStyle>
            <a:lvl1pPr algn="ctr">
              <a:defRPr sz="27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083F7278-1625-4DCE-8536-54EFCA633C3D}" type="datetime1">
              <a:rPr lang="en-US" smtClean="0"/>
              <a:t>11/13/2019</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8B099E-A0D4-4E96-B342-0BCBC475560E}" type="datetime1">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1601CB-B1CA-44E7-BBF2-AA84E5FDA627}" type="datetime1">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BBFD7-E84F-49ED-A97D-13D6CE6F15F9}" type="slidenum">
              <a:rPr lang="en-US" smtClean="0"/>
              <a:t>‹#›</a:t>
            </a:fld>
            <a:endParaRPr lang="en-US"/>
          </a:p>
        </p:txBody>
      </p:sp>
    </p:spTree>
    <p:extLst>
      <p:ext uri="{BB962C8B-B14F-4D97-AF65-F5344CB8AC3E}">
        <p14:creationId xmlns:p14="http://schemas.microsoft.com/office/powerpoint/2010/main" val="28730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5"/>
            <a:ext cx="2133600" cy="365125"/>
          </a:xfrm>
          <a:prstGeom prst="rect">
            <a:avLst/>
          </a:prstGeom>
        </p:spPr>
        <p:txBody>
          <a:bodyPr vert="horz" lIns="91438" tIns="45719" rIns="91438" bIns="45719" rtlCol="0" anchor="ctr"/>
          <a:lstStyle>
            <a:lvl1pPr algn="l">
              <a:defRPr sz="900">
                <a:solidFill>
                  <a:schemeClr val="tx1">
                    <a:tint val="75000"/>
                  </a:schemeClr>
                </a:solidFill>
              </a:defRPr>
            </a:lvl1pPr>
          </a:lstStyle>
          <a:p>
            <a:fld id="{CBF8FF80-D2C6-4821-92A2-0B038E5DFB8B}" type="datetime1">
              <a:rPr lang="en-US" smtClean="0"/>
              <a:t>11/13/2019</a:t>
            </a:fld>
            <a:endParaRPr lang="en-US"/>
          </a:p>
        </p:txBody>
      </p:sp>
      <p:sp>
        <p:nvSpPr>
          <p:cNvPr id="5" name="Footer Placeholder 4"/>
          <p:cNvSpPr>
            <a:spLocks noGrp="1"/>
          </p:cNvSpPr>
          <p:nvPr>
            <p:ph type="ftr" sz="quarter" idx="3"/>
          </p:nvPr>
        </p:nvSpPr>
        <p:spPr>
          <a:xfrm>
            <a:off x="3124200" y="6356355"/>
            <a:ext cx="2895600" cy="365125"/>
          </a:xfrm>
          <a:prstGeom prst="rect">
            <a:avLst/>
          </a:prstGeom>
        </p:spPr>
        <p:txBody>
          <a:bodyPr vert="horz" lIns="91438" tIns="45719" rIns="91438" bIns="45719"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5"/>
            <a:ext cx="2133600" cy="365125"/>
          </a:xfrm>
          <a:prstGeom prst="rect">
            <a:avLst/>
          </a:prstGeom>
        </p:spPr>
        <p:txBody>
          <a:bodyPr vert="horz" lIns="91438" tIns="45719" rIns="91438" bIns="45719" rtlCol="0" anchor="ctr"/>
          <a:lstStyle>
            <a:lvl1pPr algn="r">
              <a:defRPr sz="9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 id="214748366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25" kern="1200">
          <a:solidFill>
            <a:schemeClr val="tx1"/>
          </a:solidFill>
          <a:latin typeface="+mn-lt"/>
          <a:ea typeface="+mn-ea"/>
          <a:cs typeface="+mn-cs"/>
        </a:defRPr>
      </a:lvl1pPr>
      <a:lvl2pPr marL="342892" algn="l" defTabSz="342892" rtl="0" eaLnBrk="1" latinLnBrk="0" hangingPunct="1">
        <a:defRPr sz="1425" kern="1200">
          <a:solidFill>
            <a:schemeClr val="tx1"/>
          </a:solidFill>
          <a:latin typeface="+mn-lt"/>
          <a:ea typeface="+mn-ea"/>
          <a:cs typeface="+mn-cs"/>
        </a:defRPr>
      </a:lvl2pPr>
      <a:lvl3pPr marL="685783" algn="l" defTabSz="342892" rtl="0" eaLnBrk="1" latinLnBrk="0" hangingPunct="1">
        <a:defRPr sz="1425" kern="1200">
          <a:solidFill>
            <a:schemeClr val="tx1"/>
          </a:solidFill>
          <a:latin typeface="+mn-lt"/>
          <a:ea typeface="+mn-ea"/>
          <a:cs typeface="+mn-cs"/>
        </a:defRPr>
      </a:lvl3pPr>
      <a:lvl4pPr marL="1028675" algn="l" defTabSz="342892" rtl="0" eaLnBrk="1" latinLnBrk="0" hangingPunct="1">
        <a:defRPr sz="1425" kern="1200">
          <a:solidFill>
            <a:schemeClr val="tx1"/>
          </a:solidFill>
          <a:latin typeface="+mn-lt"/>
          <a:ea typeface="+mn-ea"/>
          <a:cs typeface="+mn-cs"/>
        </a:defRPr>
      </a:lvl4pPr>
      <a:lvl5pPr marL="1371566" algn="l" defTabSz="342892" rtl="0" eaLnBrk="1" latinLnBrk="0" hangingPunct="1">
        <a:defRPr sz="1425" kern="1200">
          <a:solidFill>
            <a:schemeClr val="tx1"/>
          </a:solidFill>
          <a:latin typeface="+mn-lt"/>
          <a:ea typeface="+mn-ea"/>
          <a:cs typeface="+mn-cs"/>
        </a:defRPr>
      </a:lvl5pPr>
      <a:lvl6pPr marL="1714457" algn="l" defTabSz="342892" rtl="0" eaLnBrk="1" latinLnBrk="0" hangingPunct="1">
        <a:defRPr sz="1425" kern="1200">
          <a:solidFill>
            <a:schemeClr val="tx1"/>
          </a:solidFill>
          <a:latin typeface="+mn-lt"/>
          <a:ea typeface="+mn-ea"/>
          <a:cs typeface="+mn-cs"/>
        </a:defRPr>
      </a:lvl6pPr>
      <a:lvl7pPr marL="2057348" algn="l" defTabSz="342892" rtl="0" eaLnBrk="1" latinLnBrk="0" hangingPunct="1">
        <a:defRPr sz="1425" kern="1200">
          <a:solidFill>
            <a:schemeClr val="tx1"/>
          </a:solidFill>
          <a:latin typeface="+mn-lt"/>
          <a:ea typeface="+mn-ea"/>
          <a:cs typeface="+mn-cs"/>
        </a:defRPr>
      </a:lvl7pPr>
      <a:lvl8pPr marL="2400240" algn="l" defTabSz="342892" rtl="0" eaLnBrk="1" latinLnBrk="0" hangingPunct="1">
        <a:defRPr sz="1425" kern="1200">
          <a:solidFill>
            <a:schemeClr val="tx1"/>
          </a:solidFill>
          <a:latin typeface="+mn-lt"/>
          <a:ea typeface="+mn-ea"/>
          <a:cs typeface="+mn-cs"/>
        </a:defRPr>
      </a:lvl8pPr>
      <a:lvl9pPr marL="2743132" algn="l" defTabSz="342892"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B1023CF-B329-E444-9BAC-9F50F1C2498A}" type="slidenum">
              <a:rPr lang="en-US" smtClean="0"/>
              <a:pPr/>
              <a:t>1</a:t>
            </a:fld>
            <a:endParaRPr lang="en-US"/>
          </a:p>
        </p:txBody>
      </p:sp>
    </p:spTree>
    <p:extLst>
      <p:ext uri="{BB962C8B-B14F-4D97-AF65-F5344CB8AC3E}">
        <p14:creationId xmlns:p14="http://schemas.microsoft.com/office/powerpoint/2010/main" val="275669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9947" y="441960"/>
            <a:ext cx="4981575"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stretch>
            <a:fillRect/>
          </a:stretch>
        </p:blipFill>
        <p:spPr>
          <a:xfrm>
            <a:off x="165512" y="3323386"/>
            <a:ext cx="8810997" cy="1970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2154650" y="5530656"/>
            <a:ext cx="5284048" cy="1020782"/>
          </a:xfrm>
          <a:prstGeom prst="rect">
            <a:avLst/>
          </a:prstGeom>
        </p:spPr>
      </p:pic>
      <p:cxnSp>
        <p:nvCxnSpPr>
          <p:cNvPr id="10" name="Elbow Connector 9"/>
          <p:cNvCxnSpPr/>
          <p:nvPr/>
        </p:nvCxnSpPr>
        <p:spPr>
          <a:xfrm rot="16200000" flipH="1">
            <a:off x="5161118" y="1429932"/>
            <a:ext cx="1945663" cy="160485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35862" y="4800514"/>
            <a:ext cx="0" cy="730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845252" y="4796253"/>
            <a:ext cx="999744" cy="369332"/>
          </a:xfrm>
          <a:prstGeom prst="rect">
            <a:avLst/>
          </a:prstGeom>
          <a:noFill/>
        </p:spPr>
        <p:txBody>
          <a:bodyPr wrap="square" rtlCol="0">
            <a:spAutoFit/>
          </a:bodyPr>
          <a:lstStyle/>
          <a:p>
            <a:r>
              <a:rPr lang="en-GB" dirty="0" smtClean="0"/>
              <a:t>Fig 1.5</a:t>
            </a:r>
            <a:endParaRPr lang="en-GB" dirty="0"/>
          </a:p>
        </p:txBody>
      </p:sp>
      <p:sp>
        <p:nvSpPr>
          <p:cNvPr id="2" name="Slide Number Placeholder 1"/>
          <p:cNvSpPr>
            <a:spLocks noGrp="1"/>
          </p:cNvSpPr>
          <p:nvPr>
            <p:ph type="sldNum" sz="quarter" idx="12"/>
          </p:nvPr>
        </p:nvSpPr>
        <p:spPr/>
        <p:txBody>
          <a:bodyPr/>
          <a:lstStyle/>
          <a:p>
            <a:fld id="{2EEBBFD7-E84F-49ED-A97D-13D6CE6F15F9}" type="slidenum">
              <a:rPr lang="en-US" smtClean="0"/>
              <a:t>10</a:t>
            </a:fld>
            <a:endParaRPr lang="en-US"/>
          </a:p>
        </p:txBody>
      </p:sp>
    </p:spTree>
    <p:extLst>
      <p:ext uri="{BB962C8B-B14F-4D97-AF65-F5344CB8AC3E}">
        <p14:creationId xmlns:p14="http://schemas.microsoft.com/office/powerpoint/2010/main" val="269682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2154" y="1486830"/>
            <a:ext cx="8052675" cy="38558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254168" y="662623"/>
            <a:ext cx="7001557" cy="461665"/>
          </a:xfrm>
          <a:prstGeom prst="rect">
            <a:avLst/>
          </a:prstGeom>
          <a:noFill/>
        </p:spPr>
        <p:txBody>
          <a:bodyPr wrap="square" rtlCol="0">
            <a:spAutoFit/>
          </a:bodyPr>
          <a:lstStyle/>
          <a:p>
            <a:r>
              <a:rPr lang="en-GB" sz="2400" b="1" dirty="0" smtClean="0"/>
              <a:t>Applying Association rules to the Selected items.</a:t>
            </a:r>
            <a:endParaRPr lang="en-GB" sz="2400" b="1" dirty="0"/>
          </a:p>
        </p:txBody>
      </p:sp>
      <p:sp>
        <p:nvSpPr>
          <p:cNvPr id="2" name="Slide Number Placeholder 1"/>
          <p:cNvSpPr>
            <a:spLocks noGrp="1"/>
          </p:cNvSpPr>
          <p:nvPr>
            <p:ph type="sldNum" sz="quarter" idx="12"/>
          </p:nvPr>
        </p:nvSpPr>
        <p:spPr/>
        <p:txBody>
          <a:bodyPr/>
          <a:lstStyle/>
          <a:p>
            <a:fld id="{EB1023CF-B329-E444-9BAC-9F50F1C2498A}" type="slidenum">
              <a:rPr lang="en-US" smtClean="0"/>
              <a:pPr/>
              <a:t>11</a:t>
            </a:fld>
            <a:endParaRPr lang="en-US"/>
          </a:p>
        </p:txBody>
      </p:sp>
    </p:spTree>
    <p:extLst>
      <p:ext uri="{BB962C8B-B14F-4D97-AF65-F5344CB8AC3E}">
        <p14:creationId xmlns:p14="http://schemas.microsoft.com/office/powerpoint/2010/main" val="369543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0"/>
            <a:ext cx="8229600" cy="1143000"/>
          </a:xfrm>
        </p:spPr>
        <p:txBody>
          <a:bodyPr/>
          <a:lstStyle/>
          <a:p>
            <a:r>
              <a:rPr lang="en-GB" dirty="0" smtClean="0"/>
              <a:t>Flow Chart</a:t>
            </a:r>
            <a:endParaRPr lang="en-GB" dirty="0"/>
          </a:p>
        </p:txBody>
      </p:sp>
      <p:pic>
        <p:nvPicPr>
          <p:cNvPr id="5" name="Picture 4"/>
          <p:cNvPicPr/>
          <p:nvPr/>
        </p:nvPicPr>
        <p:blipFill>
          <a:blip r:embed="rId2"/>
          <a:stretch>
            <a:fillRect/>
          </a:stretch>
        </p:blipFill>
        <p:spPr>
          <a:xfrm>
            <a:off x="1416956" y="966651"/>
            <a:ext cx="6264003" cy="5535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EB1023CF-B329-E444-9BAC-9F50F1C2498A}" type="slidenum">
              <a:rPr lang="en-US" smtClean="0"/>
              <a:pPr/>
              <a:t>12</a:t>
            </a:fld>
            <a:endParaRPr lang="en-US"/>
          </a:p>
        </p:txBody>
      </p:sp>
    </p:spTree>
    <p:extLst>
      <p:ext uri="{BB962C8B-B14F-4D97-AF65-F5344CB8AC3E}">
        <p14:creationId xmlns:p14="http://schemas.microsoft.com/office/powerpoint/2010/main" val="208975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934" y="427039"/>
            <a:ext cx="8347166" cy="1349510"/>
          </a:xfrm>
        </p:spPr>
        <p:txBody>
          <a:bodyPr>
            <a:normAutofit fontScale="90000"/>
          </a:bodyPr>
          <a:lstStyle/>
          <a:p>
            <a:pPr algn="l"/>
            <a:r>
              <a:rPr lang="en-US" sz="3100" b="1" dirty="0" smtClean="0"/>
              <a:t>                             Data-Flow Diagram</a:t>
            </a:r>
            <a:r>
              <a:rPr lang="en-GB" dirty="0"/>
              <a:t/>
            </a:r>
            <a:br>
              <a:rPr lang="en-GB" dirty="0"/>
            </a:br>
            <a:r>
              <a:rPr lang="en-US" sz="2200" b="1" dirty="0" smtClean="0"/>
              <a:t>(Level </a:t>
            </a:r>
            <a:r>
              <a:rPr lang="en-US" sz="2200" b="1" dirty="0"/>
              <a:t>0) </a:t>
            </a:r>
            <a:r>
              <a:rPr lang="en-GB" dirty="0"/>
              <a:t/>
            </a:r>
            <a:br>
              <a:rPr lang="en-GB" dirty="0"/>
            </a:br>
            <a:endParaRPr lang="en-GB" dirty="0"/>
          </a:p>
        </p:txBody>
      </p:sp>
      <p:sp>
        <p:nvSpPr>
          <p:cNvPr id="3" name="Content Placeholder 2"/>
          <p:cNvSpPr>
            <a:spLocks noGrp="1"/>
          </p:cNvSpPr>
          <p:nvPr>
            <p:ph idx="1"/>
          </p:nvPr>
        </p:nvSpPr>
        <p:spPr>
          <a:xfrm>
            <a:off x="453934" y="3032764"/>
            <a:ext cx="8229600" cy="4525963"/>
          </a:xfrm>
        </p:spPr>
        <p:txBody>
          <a:bodyPr>
            <a:normAutofit/>
          </a:bodyPr>
          <a:lstStyle/>
          <a:p>
            <a:pPr marL="0" indent="0">
              <a:buNone/>
            </a:pPr>
            <a:r>
              <a:rPr lang="en-US" sz="2000" b="1" dirty="0" smtClean="0"/>
              <a:t>(</a:t>
            </a:r>
            <a:r>
              <a:rPr lang="en-US" sz="2000" b="1" dirty="0"/>
              <a:t>Level 1)</a:t>
            </a:r>
            <a:endParaRPr lang="en-GB" sz="2000" dirty="0"/>
          </a:p>
        </p:txBody>
      </p:sp>
      <p:pic>
        <p:nvPicPr>
          <p:cNvPr id="4" name="Picture 3"/>
          <p:cNvPicPr/>
          <p:nvPr/>
        </p:nvPicPr>
        <p:blipFill>
          <a:blip r:embed="rId2"/>
          <a:stretch>
            <a:fillRect/>
          </a:stretch>
        </p:blipFill>
        <p:spPr>
          <a:xfrm>
            <a:off x="1740628" y="1484176"/>
            <a:ext cx="5751196" cy="1135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p:cNvSpPr>
            <a:spLocks noGrp="1"/>
          </p:cNvSpPr>
          <p:nvPr>
            <p:ph type="sldNum" sz="quarter" idx="12"/>
          </p:nvPr>
        </p:nvSpPr>
        <p:spPr/>
        <p:txBody>
          <a:bodyPr/>
          <a:lstStyle/>
          <a:p>
            <a:fld id="{EB1023CF-B329-E444-9BAC-9F50F1C2498A}" type="slidenum">
              <a:rPr lang="en-US" smtClean="0"/>
              <a:pPr/>
              <a:t>13</a:t>
            </a:fld>
            <a:endParaRPr lang="en-US"/>
          </a:p>
        </p:txBody>
      </p:sp>
      <p:pic>
        <p:nvPicPr>
          <p:cNvPr id="8" name="Picture 7"/>
          <p:cNvPicPr>
            <a:picLocks noChangeAspect="1"/>
          </p:cNvPicPr>
          <p:nvPr/>
        </p:nvPicPr>
        <p:blipFill>
          <a:blip r:embed="rId3"/>
          <a:stretch>
            <a:fillRect/>
          </a:stretch>
        </p:blipFill>
        <p:spPr>
          <a:xfrm>
            <a:off x="1740627" y="3486473"/>
            <a:ext cx="5888081" cy="3235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040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245" y="1750423"/>
            <a:ext cx="7772400" cy="4096841"/>
          </a:xfrm>
        </p:spPr>
        <p:txBody>
          <a:bodyPr>
            <a:noAutofit/>
          </a:bodyPr>
          <a:lstStyle/>
          <a:p>
            <a:pPr algn="l"/>
            <a:r>
              <a:rPr lang="en-GB" sz="2000" dirty="0">
                <a:latin typeface="Times New Roman" panose="02020603050405020304" pitchFamily="18" charset="0"/>
                <a:ea typeface="+mn-ea"/>
                <a:cs typeface="Times New Roman" panose="02020603050405020304" pitchFamily="18" charset="0"/>
              </a:rPr>
              <a:t>• </a:t>
            </a:r>
            <a:r>
              <a:rPr lang="en-GB" sz="2000" b="1" dirty="0">
                <a:latin typeface="Times New Roman" panose="02020603050405020304" pitchFamily="18" charset="0"/>
                <a:ea typeface="+mn-ea"/>
                <a:cs typeface="Times New Roman" panose="02020603050405020304" pitchFamily="18" charset="0"/>
              </a:rPr>
              <a:t>Frequent </a:t>
            </a:r>
            <a:r>
              <a:rPr lang="en-GB" sz="2000" b="1" dirty="0" err="1" smtClean="0">
                <a:latin typeface="Times New Roman" panose="02020603050405020304" pitchFamily="18" charset="0"/>
                <a:ea typeface="+mn-ea"/>
                <a:cs typeface="Times New Roman" panose="02020603050405020304" pitchFamily="18" charset="0"/>
              </a:rPr>
              <a:t>Itemsets</a:t>
            </a:r>
            <a:r>
              <a:rPr lang="en-GB" sz="2000" b="1" dirty="0" smtClean="0">
                <a:latin typeface="Times New Roman" panose="02020603050405020304" pitchFamily="18" charset="0"/>
                <a:ea typeface="+mn-ea"/>
                <a:cs typeface="Times New Roman" panose="02020603050405020304" pitchFamily="18" charset="0"/>
              </a:rPr>
              <a:t>: </a:t>
            </a:r>
            <a:r>
              <a:rPr lang="en-GB" sz="2000" dirty="0">
                <a:latin typeface="Times New Roman" panose="02020603050405020304" pitchFamily="18" charset="0"/>
                <a:ea typeface="+mn-ea"/>
                <a:cs typeface="Times New Roman" panose="02020603050405020304" pitchFamily="18" charset="0"/>
              </a:rPr>
              <a:t>All the sets which contain the item with the </a:t>
            </a:r>
            <a:r>
              <a:rPr lang="en-GB" sz="2000" dirty="0" smtClean="0">
                <a:latin typeface="Times New Roman" panose="02020603050405020304" pitchFamily="18" charset="0"/>
                <a:ea typeface="+mn-ea"/>
                <a:cs typeface="Times New Roman" panose="02020603050405020304" pitchFamily="18" charset="0"/>
              </a:rPr>
              <a:t>    minimum </a:t>
            </a:r>
            <a:r>
              <a:rPr lang="en-GB" sz="2000" dirty="0">
                <a:latin typeface="Times New Roman" panose="02020603050405020304" pitchFamily="18" charset="0"/>
                <a:ea typeface="+mn-ea"/>
                <a:cs typeface="Times New Roman" panose="02020603050405020304" pitchFamily="18" charset="0"/>
              </a:rPr>
              <a:t>support (denoted by 𝐿𝑖 for 𝑖 𝑡ℎ itemset).</a:t>
            </a:r>
            <a:br>
              <a:rPr lang="en-GB" sz="2000" dirty="0">
                <a:latin typeface="Times New Roman" panose="02020603050405020304" pitchFamily="18" charset="0"/>
                <a:ea typeface="+mn-ea"/>
                <a:cs typeface="Times New Roman" panose="02020603050405020304" pitchFamily="18" charset="0"/>
              </a:rPr>
            </a:br>
            <a:r>
              <a:rPr lang="en-GB" sz="2000" dirty="0">
                <a:latin typeface="Times New Roman" panose="02020603050405020304" pitchFamily="18" charset="0"/>
                <a:ea typeface="+mn-ea"/>
                <a:cs typeface="Times New Roman" panose="02020603050405020304" pitchFamily="18" charset="0"/>
              </a:rPr>
              <a:t> </a:t>
            </a:r>
            <a:br>
              <a:rPr lang="en-GB" sz="2000" dirty="0">
                <a:latin typeface="Times New Roman" panose="02020603050405020304" pitchFamily="18" charset="0"/>
                <a:ea typeface="+mn-ea"/>
                <a:cs typeface="Times New Roman" panose="02020603050405020304" pitchFamily="18" charset="0"/>
              </a:rPr>
            </a:br>
            <a:r>
              <a:rPr lang="en-GB" sz="2000" b="1" dirty="0">
                <a:latin typeface="Times New Roman" panose="02020603050405020304" pitchFamily="18" charset="0"/>
                <a:ea typeface="+mn-ea"/>
                <a:cs typeface="Times New Roman" panose="02020603050405020304" pitchFamily="18" charset="0"/>
              </a:rPr>
              <a:t>• Apriori Property: </a:t>
            </a:r>
            <a:r>
              <a:rPr lang="en-GB" sz="2000" dirty="0">
                <a:latin typeface="Times New Roman" panose="02020603050405020304" pitchFamily="18" charset="0"/>
                <a:ea typeface="+mn-ea"/>
                <a:cs typeface="Times New Roman" panose="02020603050405020304" pitchFamily="18" charset="0"/>
              </a:rPr>
              <a:t>Any </a:t>
            </a:r>
            <a:r>
              <a:rPr lang="en-GB" sz="2000" dirty="0" smtClean="0">
                <a:latin typeface="Times New Roman" panose="02020603050405020304" pitchFamily="18" charset="0"/>
                <a:ea typeface="+mn-ea"/>
                <a:cs typeface="Times New Roman" panose="02020603050405020304" pitchFamily="18" charset="0"/>
              </a:rPr>
              <a:t>subset </a:t>
            </a:r>
            <a:r>
              <a:rPr lang="en-GB" sz="2000" dirty="0">
                <a:latin typeface="Times New Roman" panose="02020603050405020304" pitchFamily="18" charset="0"/>
                <a:ea typeface="+mn-ea"/>
                <a:cs typeface="Times New Roman" panose="02020603050405020304" pitchFamily="18" charset="0"/>
              </a:rPr>
              <a:t>of frequent itemset must be frequent.</a:t>
            </a:r>
            <a:br>
              <a:rPr lang="en-GB" sz="2000" dirty="0">
                <a:latin typeface="Times New Roman" panose="02020603050405020304" pitchFamily="18" charset="0"/>
                <a:ea typeface="+mn-ea"/>
                <a:cs typeface="Times New Roman" panose="02020603050405020304" pitchFamily="18" charset="0"/>
              </a:rPr>
            </a:br>
            <a:r>
              <a:rPr lang="en-GB" sz="2000" dirty="0">
                <a:latin typeface="Times New Roman" panose="02020603050405020304" pitchFamily="18" charset="0"/>
                <a:ea typeface="+mn-ea"/>
                <a:cs typeface="Times New Roman" panose="02020603050405020304" pitchFamily="18" charset="0"/>
              </a:rPr>
              <a:t/>
            </a:r>
            <a:br>
              <a:rPr lang="en-GB" sz="2000" dirty="0">
                <a:latin typeface="Times New Roman" panose="02020603050405020304" pitchFamily="18" charset="0"/>
                <a:ea typeface="+mn-ea"/>
                <a:cs typeface="Times New Roman" panose="02020603050405020304" pitchFamily="18" charset="0"/>
              </a:rPr>
            </a:br>
            <a:r>
              <a:rPr lang="en-GB" sz="2000" dirty="0">
                <a:latin typeface="Times New Roman" panose="02020603050405020304" pitchFamily="18" charset="0"/>
                <a:ea typeface="+mn-ea"/>
                <a:cs typeface="Times New Roman" panose="02020603050405020304" pitchFamily="18" charset="0"/>
              </a:rPr>
              <a:t> • </a:t>
            </a:r>
            <a:r>
              <a:rPr lang="en-GB" sz="2000" b="1" dirty="0">
                <a:latin typeface="Times New Roman" panose="02020603050405020304" pitchFamily="18" charset="0"/>
                <a:ea typeface="+mn-ea"/>
                <a:cs typeface="Times New Roman" panose="02020603050405020304" pitchFamily="18" charset="0"/>
              </a:rPr>
              <a:t>Join Operation: </a:t>
            </a:r>
            <a:r>
              <a:rPr lang="en-GB" sz="2000" dirty="0">
                <a:latin typeface="Times New Roman" panose="02020603050405020304" pitchFamily="18" charset="0"/>
                <a:ea typeface="+mn-ea"/>
                <a:cs typeface="Times New Roman" panose="02020603050405020304" pitchFamily="18" charset="0"/>
              </a:rPr>
              <a:t>To find 𝐿𝑘, a set of candidate k-</a:t>
            </a:r>
            <a:r>
              <a:rPr lang="en-GB" sz="2000" dirty="0" err="1">
                <a:latin typeface="Times New Roman" panose="02020603050405020304" pitchFamily="18" charset="0"/>
                <a:ea typeface="+mn-ea"/>
                <a:cs typeface="Times New Roman" panose="02020603050405020304" pitchFamily="18" charset="0"/>
              </a:rPr>
              <a:t>itemsets</a:t>
            </a:r>
            <a:r>
              <a:rPr lang="en-GB" sz="2000" dirty="0">
                <a:latin typeface="Times New Roman" panose="02020603050405020304" pitchFamily="18" charset="0"/>
                <a:ea typeface="+mn-ea"/>
                <a:cs typeface="Times New Roman" panose="02020603050405020304" pitchFamily="18" charset="0"/>
              </a:rPr>
              <a:t> is generated </a:t>
            </a:r>
            <a:r>
              <a:rPr lang="en-GB" sz="2000" i="1" dirty="0" smtClean="0">
                <a:latin typeface="Times New Roman" panose="02020603050405020304" pitchFamily="18" charset="0"/>
                <a:ea typeface="+mn-ea"/>
                <a:cs typeface="Times New Roman" panose="02020603050405020304" pitchFamily="18" charset="0"/>
              </a:rPr>
              <a:t>(</a:t>
            </a:r>
            <a:r>
              <a:rPr lang="en-GB" sz="2000" i="1" dirty="0" err="1" smtClean="0">
                <a:latin typeface="Times New Roman" panose="02020603050405020304" pitchFamily="18" charset="0"/>
                <a:ea typeface="+mn-ea"/>
                <a:cs typeface="Times New Roman" panose="02020603050405020304" pitchFamily="18" charset="0"/>
              </a:rPr>
              <a:t>Ck</a:t>
            </a:r>
            <a:r>
              <a:rPr lang="en-GB" sz="2000" i="1" dirty="0" smtClean="0">
                <a:latin typeface="Times New Roman" panose="02020603050405020304" pitchFamily="18" charset="0"/>
                <a:ea typeface="+mn-ea"/>
                <a:cs typeface="Times New Roman" panose="02020603050405020304" pitchFamily="18" charset="0"/>
              </a:rPr>
              <a:t>) </a:t>
            </a:r>
            <a:r>
              <a:rPr lang="en-GB" sz="2000" dirty="0" smtClean="0">
                <a:latin typeface="Times New Roman" panose="02020603050405020304" pitchFamily="18" charset="0"/>
                <a:ea typeface="+mn-ea"/>
                <a:cs typeface="Times New Roman" panose="02020603050405020304" pitchFamily="18" charset="0"/>
              </a:rPr>
              <a:t>by </a:t>
            </a:r>
            <a:r>
              <a:rPr lang="en-GB" sz="2000" dirty="0">
                <a:latin typeface="Times New Roman" panose="02020603050405020304" pitchFamily="18" charset="0"/>
                <a:ea typeface="+mn-ea"/>
                <a:cs typeface="Times New Roman" panose="02020603050405020304" pitchFamily="18" charset="0"/>
              </a:rPr>
              <a:t>joining 𝐿𝑘−1 with itself. </a:t>
            </a:r>
            <a:r>
              <a:rPr lang="en-GB" sz="2000" dirty="0" smtClean="0">
                <a:latin typeface="Times New Roman" panose="02020603050405020304" pitchFamily="18" charset="0"/>
                <a:ea typeface="+mn-ea"/>
                <a:cs typeface="Times New Roman" panose="02020603050405020304" pitchFamily="18" charset="0"/>
              </a:rPr>
              <a:t/>
            </a:r>
            <a:br>
              <a:rPr lang="en-GB" sz="2000" dirty="0" smtClean="0">
                <a:latin typeface="Times New Roman" panose="02020603050405020304" pitchFamily="18" charset="0"/>
                <a:ea typeface="+mn-ea"/>
                <a:cs typeface="Times New Roman" panose="02020603050405020304" pitchFamily="18" charset="0"/>
              </a:rPr>
            </a:br>
            <a:r>
              <a:rPr lang="en-GB" sz="2000" dirty="0" smtClean="0">
                <a:latin typeface="Times New Roman" panose="02020603050405020304" pitchFamily="18" charset="0"/>
                <a:ea typeface="+mn-ea"/>
                <a:cs typeface="Times New Roman" panose="02020603050405020304" pitchFamily="18" charset="0"/>
              </a:rPr>
              <a:t/>
            </a:r>
            <a:br>
              <a:rPr lang="en-GB" sz="2000" dirty="0" smtClean="0">
                <a:latin typeface="Times New Roman" panose="02020603050405020304" pitchFamily="18" charset="0"/>
                <a:ea typeface="+mn-ea"/>
                <a:cs typeface="Times New Roman" panose="02020603050405020304" pitchFamily="18" charset="0"/>
              </a:rPr>
            </a:br>
            <a:r>
              <a:rPr lang="en-GB" sz="2000" dirty="0"/>
              <a:t>• </a:t>
            </a:r>
            <a:r>
              <a:rPr lang="en-GB" sz="2000" b="1" dirty="0">
                <a:latin typeface="Times New Roman" panose="02020603050405020304" pitchFamily="18" charset="0"/>
                <a:ea typeface="+mn-ea"/>
                <a:cs typeface="Times New Roman" panose="02020603050405020304" pitchFamily="18" charset="0"/>
              </a:rPr>
              <a:t>Prune Step: </a:t>
            </a:r>
            <a:r>
              <a:rPr lang="en-GB" sz="2000" dirty="0" smtClean="0">
                <a:latin typeface="Times New Roman" panose="02020603050405020304" pitchFamily="18" charset="0"/>
                <a:ea typeface="+mn-ea"/>
                <a:cs typeface="Times New Roman" panose="02020603050405020304" pitchFamily="18" charset="0"/>
              </a:rPr>
              <a:t>Any </a:t>
            </a:r>
            <a:r>
              <a:rPr lang="en-GB" sz="2000" dirty="0">
                <a:latin typeface="Times New Roman" panose="02020603050405020304" pitchFamily="18" charset="0"/>
                <a:ea typeface="+mn-ea"/>
                <a:cs typeface="Times New Roman" panose="02020603050405020304" pitchFamily="18" charset="0"/>
              </a:rPr>
              <a:t>(k-1)-</a:t>
            </a:r>
            <a:r>
              <a:rPr lang="en-GB" sz="2000" dirty="0" err="1">
                <a:latin typeface="Times New Roman" panose="02020603050405020304" pitchFamily="18" charset="0"/>
                <a:ea typeface="+mn-ea"/>
                <a:cs typeface="Times New Roman" panose="02020603050405020304" pitchFamily="18" charset="0"/>
              </a:rPr>
              <a:t>itemset</a:t>
            </a:r>
            <a:r>
              <a:rPr lang="en-GB" sz="2000" dirty="0">
                <a:latin typeface="Times New Roman" panose="02020603050405020304" pitchFamily="18" charset="0"/>
                <a:ea typeface="+mn-ea"/>
                <a:cs typeface="Times New Roman" panose="02020603050405020304" pitchFamily="18" charset="0"/>
              </a:rPr>
              <a:t> that is not frequent cannot be 					  a subset of a frequent k-</a:t>
            </a:r>
            <a:r>
              <a:rPr lang="en-GB" sz="2000" dirty="0" err="1">
                <a:latin typeface="Times New Roman" panose="02020603050405020304" pitchFamily="18" charset="0"/>
                <a:ea typeface="+mn-ea"/>
                <a:cs typeface="Times New Roman" panose="02020603050405020304" pitchFamily="18" charset="0"/>
              </a:rPr>
              <a:t>itemset</a:t>
            </a:r>
            <a:r>
              <a:rPr lang="en-GB" sz="2000" dirty="0">
                <a:latin typeface="Times New Roman" panose="02020603050405020304" pitchFamily="18" charset="0"/>
                <a:ea typeface="+mn-ea"/>
                <a:cs typeface="Times New Roman" panose="02020603050405020304" pitchFamily="18" charset="0"/>
              </a:rPr>
              <a:t> </a:t>
            </a:r>
            <a:br>
              <a:rPr lang="en-GB" sz="2000" dirty="0">
                <a:latin typeface="Times New Roman" panose="02020603050405020304" pitchFamily="18" charset="0"/>
                <a:ea typeface="+mn-ea"/>
                <a:cs typeface="Times New Roman" panose="02020603050405020304" pitchFamily="18" charset="0"/>
              </a:rPr>
            </a:br>
            <a:r>
              <a:rPr lang="en-GB" sz="2000" dirty="0" smtClean="0">
                <a:latin typeface="Times New Roman" panose="02020603050405020304" pitchFamily="18" charset="0"/>
                <a:ea typeface="+mn-ea"/>
                <a:cs typeface="Times New Roman" panose="02020603050405020304" pitchFamily="18" charset="0"/>
              </a:rPr>
              <a:t/>
            </a:r>
            <a:br>
              <a:rPr lang="en-GB" sz="2000" dirty="0" smtClean="0">
                <a:latin typeface="Times New Roman" panose="02020603050405020304" pitchFamily="18" charset="0"/>
                <a:ea typeface="+mn-ea"/>
                <a:cs typeface="Times New Roman" panose="02020603050405020304" pitchFamily="18" charset="0"/>
              </a:rPr>
            </a:br>
            <a:endParaRPr lang="en-GB" sz="2000" dirty="0">
              <a:latin typeface="Times New Roman" panose="02020603050405020304" pitchFamily="18" charset="0"/>
              <a:ea typeface="+mn-ea"/>
              <a:cs typeface="Times New Roman" panose="02020603050405020304" pitchFamily="18" charset="0"/>
            </a:endParaRPr>
          </a:p>
        </p:txBody>
      </p:sp>
      <p:sp>
        <p:nvSpPr>
          <p:cNvPr id="3" name="Subtitle 2"/>
          <p:cNvSpPr>
            <a:spLocks noGrp="1"/>
          </p:cNvSpPr>
          <p:nvPr>
            <p:ph type="subTitle" idx="1"/>
          </p:nvPr>
        </p:nvSpPr>
        <p:spPr>
          <a:xfrm>
            <a:off x="1626325" y="888274"/>
            <a:ext cx="5943600" cy="646612"/>
          </a:xfrm>
        </p:spPr>
        <p:txBody>
          <a:bodyPr>
            <a:normAutofit/>
          </a:bodyPr>
          <a:lstStyle/>
          <a:p>
            <a:r>
              <a:rPr lang="en-GB" sz="2800" b="1" dirty="0">
                <a:solidFill>
                  <a:schemeClr val="tx1"/>
                </a:solidFill>
                <a:latin typeface="Times New Roman" panose="02020603050405020304" pitchFamily="18" charset="0"/>
                <a:cs typeface="Times New Roman" panose="02020603050405020304" pitchFamily="18" charset="0"/>
              </a:rPr>
              <a:t>KEY CONCEPTS</a:t>
            </a:r>
          </a:p>
        </p:txBody>
      </p:sp>
      <p:sp>
        <p:nvSpPr>
          <p:cNvPr id="4" name="Slide Number Placeholder 3"/>
          <p:cNvSpPr>
            <a:spLocks noGrp="1"/>
          </p:cNvSpPr>
          <p:nvPr>
            <p:ph type="sldNum" sz="quarter" idx="12"/>
          </p:nvPr>
        </p:nvSpPr>
        <p:spPr/>
        <p:txBody>
          <a:bodyPr/>
          <a:lstStyle/>
          <a:p>
            <a:fld id="{2EEBBFD7-E84F-49ED-A97D-13D6CE6F15F9}" type="slidenum">
              <a:rPr lang="en-US" smtClean="0"/>
              <a:t>14</a:t>
            </a:fld>
            <a:endParaRPr lang="en-US"/>
          </a:p>
        </p:txBody>
      </p:sp>
    </p:spTree>
    <p:extLst>
      <p:ext uri="{BB962C8B-B14F-4D97-AF65-F5344CB8AC3E}">
        <p14:creationId xmlns:p14="http://schemas.microsoft.com/office/powerpoint/2010/main" val="51293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341999"/>
            <a:ext cx="6629400" cy="534396"/>
          </a:xfrm>
        </p:spPr>
        <p:txBody>
          <a:bodyPr>
            <a:normAutofit fontScale="90000"/>
          </a:bodyPr>
          <a:lstStyle/>
          <a:p>
            <a:r>
              <a:rPr lang="en-GB" dirty="0"/>
              <a:t>The Apriori Algorithm : Pseudo Code</a:t>
            </a:r>
          </a:p>
        </p:txBody>
      </p:sp>
      <p:sp>
        <p:nvSpPr>
          <p:cNvPr id="3" name="Subtitle 2"/>
          <p:cNvSpPr>
            <a:spLocks noGrp="1"/>
          </p:cNvSpPr>
          <p:nvPr>
            <p:ph type="subTitle" idx="1"/>
          </p:nvPr>
        </p:nvSpPr>
        <p:spPr>
          <a:xfrm>
            <a:off x="986245" y="1319349"/>
            <a:ext cx="7491549" cy="5734594"/>
          </a:xfrm>
        </p:spPr>
        <p:txBody>
          <a:bodyPr>
            <a:normAutofit fontScale="92500" lnSpcReduction="20000"/>
          </a:bodyPr>
          <a:lstStyle/>
          <a:p>
            <a:pPr algn="just"/>
            <a:r>
              <a:rPr lang="en-GB" dirty="0" smtClean="0">
                <a:solidFill>
                  <a:schemeClr val="tx1"/>
                </a:solidFill>
              </a:rPr>
              <a:t>• </a:t>
            </a:r>
            <a:r>
              <a:rPr lang="en-GB" dirty="0">
                <a:solidFill>
                  <a:schemeClr val="tx1"/>
                </a:solidFill>
              </a:rPr>
              <a:t>Join Step: </a:t>
            </a:r>
            <a:r>
              <a:rPr lang="en-GB" dirty="0" smtClean="0">
                <a:solidFill>
                  <a:schemeClr val="tx1"/>
                </a:solidFill>
              </a:rPr>
              <a:t>       𝐶𝑘 </a:t>
            </a:r>
            <a:r>
              <a:rPr lang="en-GB" dirty="0">
                <a:solidFill>
                  <a:schemeClr val="tx1"/>
                </a:solidFill>
              </a:rPr>
              <a:t>is generated by joining 𝐿𝑘−1 with itself </a:t>
            </a:r>
            <a:endParaRPr lang="en-GB" dirty="0" smtClean="0">
              <a:solidFill>
                <a:schemeClr val="tx1"/>
              </a:solidFill>
            </a:endParaRPr>
          </a:p>
          <a:p>
            <a:pPr algn="just"/>
            <a:r>
              <a:rPr lang="en-GB" dirty="0" smtClean="0">
                <a:solidFill>
                  <a:schemeClr val="tx1"/>
                </a:solidFill>
              </a:rPr>
              <a:t>• </a:t>
            </a:r>
            <a:r>
              <a:rPr lang="en-GB" dirty="0">
                <a:solidFill>
                  <a:schemeClr val="tx1"/>
                </a:solidFill>
              </a:rPr>
              <a:t>Prune Step: </a:t>
            </a:r>
            <a:r>
              <a:rPr lang="en-GB" dirty="0" smtClean="0">
                <a:solidFill>
                  <a:schemeClr val="tx1"/>
                </a:solidFill>
              </a:rPr>
              <a:t>   Any </a:t>
            </a:r>
            <a:r>
              <a:rPr lang="en-GB" dirty="0">
                <a:solidFill>
                  <a:schemeClr val="tx1"/>
                </a:solidFill>
              </a:rPr>
              <a:t>(k-1)-itemset that is not frequent cannot be </a:t>
            </a:r>
            <a:r>
              <a:rPr lang="en-GB" dirty="0" smtClean="0">
                <a:solidFill>
                  <a:schemeClr val="tx1"/>
                </a:solidFill>
              </a:rPr>
              <a:t>					  a </a:t>
            </a:r>
            <a:r>
              <a:rPr lang="en-GB" dirty="0">
                <a:solidFill>
                  <a:schemeClr val="tx1"/>
                </a:solidFill>
              </a:rPr>
              <a:t>subset of a </a:t>
            </a:r>
            <a:r>
              <a:rPr lang="en-GB" dirty="0" smtClean="0">
                <a:solidFill>
                  <a:schemeClr val="tx1"/>
                </a:solidFill>
              </a:rPr>
              <a:t>frequent </a:t>
            </a:r>
            <a:r>
              <a:rPr lang="en-GB" dirty="0">
                <a:solidFill>
                  <a:schemeClr val="tx1"/>
                </a:solidFill>
              </a:rPr>
              <a:t>k-itemset </a:t>
            </a:r>
            <a:endParaRPr lang="en-GB" dirty="0" smtClean="0">
              <a:solidFill>
                <a:schemeClr val="tx1"/>
              </a:solidFill>
            </a:endParaRPr>
          </a:p>
          <a:p>
            <a:pPr algn="just"/>
            <a:r>
              <a:rPr lang="en-GB" dirty="0" smtClean="0">
                <a:solidFill>
                  <a:schemeClr val="tx1"/>
                </a:solidFill>
              </a:rPr>
              <a:t>• </a:t>
            </a:r>
            <a:r>
              <a:rPr lang="en-GB" dirty="0">
                <a:solidFill>
                  <a:schemeClr val="tx1"/>
                </a:solidFill>
              </a:rPr>
              <a:t>Pseudo-code </a:t>
            </a:r>
            <a:r>
              <a:rPr lang="en-GB" dirty="0" smtClean="0">
                <a:solidFill>
                  <a:schemeClr val="tx1"/>
                </a:solidFill>
              </a:rPr>
              <a:t>:</a:t>
            </a:r>
          </a:p>
          <a:p>
            <a:pPr algn="just"/>
            <a:r>
              <a:rPr lang="en-GB" dirty="0" smtClean="0">
                <a:solidFill>
                  <a:schemeClr val="tx1"/>
                </a:solidFill>
              </a:rPr>
              <a:t>						𝐶𝑘</a:t>
            </a:r>
            <a:r>
              <a:rPr lang="en-GB" dirty="0">
                <a:solidFill>
                  <a:schemeClr val="tx1"/>
                </a:solidFill>
              </a:rPr>
              <a:t>: Candidate itemset of size </a:t>
            </a:r>
            <a:r>
              <a:rPr lang="en-GB" dirty="0" smtClean="0">
                <a:solidFill>
                  <a:schemeClr val="tx1"/>
                </a:solidFill>
              </a:rPr>
              <a:t>k</a:t>
            </a:r>
          </a:p>
          <a:p>
            <a:pPr algn="just"/>
            <a:r>
              <a:rPr lang="en-GB" dirty="0" smtClean="0">
                <a:solidFill>
                  <a:schemeClr val="tx1"/>
                </a:solidFill>
              </a:rPr>
              <a:t> 						𝐿𝑘</a:t>
            </a:r>
            <a:r>
              <a:rPr lang="en-GB" dirty="0">
                <a:solidFill>
                  <a:schemeClr val="tx1"/>
                </a:solidFill>
              </a:rPr>
              <a:t>: frequent itemset of size </a:t>
            </a:r>
            <a:r>
              <a:rPr lang="en-GB" dirty="0" smtClean="0">
                <a:solidFill>
                  <a:schemeClr val="tx1"/>
                </a:solidFill>
              </a:rPr>
              <a:t>k</a:t>
            </a:r>
          </a:p>
          <a:p>
            <a:pPr algn="just"/>
            <a:endParaRPr lang="en-GB" dirty="0" smtClean="0">
              <a:solidFill>
                <a:schemeClr val="tx1"/>
              </a:solidFill>
            </a:endParaRPr>
          </a:p>
          <a:p>
            <a:r>
              <a:rPr lang="en-US" i="1" dirty="0" smtClean="0">
                <a:solidFill>
                  <a:schemeClr val="tx1"/>
                </a:solidFill>
              </a:rPr>
              <a:t>L</a:t>
            </a:r>
            <a:r>
              <a:rPr lang="en-US" i="1" baseline="-25000" dirty="0" smtClean="0">
                <a:solidFill>
                  <a:schemeClr val="tx1"/>
                </a:solidFill>
              </a:rPr>
              <a:t>1</a:t>
            </a:r>
            <a:r>
              <a:rPr lang="en-US" i="1" dirty="0" smtClean="0">
                <a:solidFill>
                  <a:schemeClr val="tx1"/>
                </a:solidFill>
              </a:rPr>
              <a:t> </a:t>
            </a:r>
            <a:r>
              <a:rPr lang="en-US" i="1" dirty="0">
                <a:solidFill>
                  <a:schemeClr val="tx1"/>
                </a:solidFill>
              </a:rPr>
              <a:t>= {frequent items};</a:t>
            </a:r>
            <a:endParaRPr lang="en-GB" dirty="0">
              <a:solidFill>
                <a:schemeClr val="tx1"/>
              </a:solidFill>
            </a:endParaRPr>
          </a:p>
          <a:p>
            <a:r>
              <a:rPr lang="en-US" i="1" dirty="0">
                <a:solidFill>
                  <a:schemeClr val="tx1"/>
                </a:solidFill>
              </a:rPr>
              <a:t>For (K=1; L</a:t>
            </a:r>
            <a:r>
              <a:rPr lang="en-US" i="1" baseline="-25000" dirty="0">
                <a:solidFill>
                  <a:schemeClr val="tx1"/>
                </a:solidFill>
              </a:rPr>
              <a:t>k</a:t>
            </a:r>
            <a:r>
              <a:rPr lang="en-US" i="1" dirty="0">
                <a:solidFill>
                  <a:schemeClr val="tx1"/>
                </a:solidFill>
              </a:rPr>
              <a:t>! =</a:t>
            </a:r>
            <a:r>
              <a:rPr lang="en-US" dirty="0">
                <a:solidFill>
                  <a:schemeClr val="tx1"/>
                </a:solidFill>
              </a:rPr>
              <a:t> </a:t>
            </a:r>
            <a:r>
              <a:rPr lang="en-US" dirty="0" smtClean="0">
                <a:solidFill>
                  <a:schemeClr val="tx1"/>
                </a:solidFill>
              </a:rPr>
              <a:t>ϕ</a:t>
            </a:r>
            <a:r>
              <a:rPr lang="en-US" i="1" dirty="0" smtClean="0">
                <a:solidFill>
                  <a:schemeClr val="tx1"/>
                </a:solidFill>
              </a:rPr>
              <a:t>; </a:t>
            </a:r>
            <a:r>
              <a:rPr lang="en-US" i="1" dirty="0">
                <a:solidFill>
                  <a:schemeClr val="tx1"/>
                </a:solidFill>
              </a:rPr>
              <a:t>k++) do begin</a:t>
            </a:r>
            <a:endParaRPr lang="en-GB" dirty="0">
              <a:solidFill>
                <a:schemeClr val="tx1"/>
              </a:solidFill>
            </a:endParaRPr>
          </a:p>
          <a:p>
            <a:r>
              <a:rPr lang="en-US" i="1" dirty="0">
                <a:solidFill>
                  <a:schemeClr val="tx1"/>
                </a:solidFill>
              </a:rPr>
              <a:t>C</a:t>
            </a:r>
            <a:r>
              <a:rPr lang="en-US" i="1" baseline="-25000" dirty="0">
                <a:solidFill>
                  <a:schemeClr val="tx1"/>
                </a:solidFill>
              </a:rPr>
              <a:t>k+1 </a:t>
            </a:r>
            <a:r>
              <a:rPr lang="en-US" i="1" dirty="0">
                <a:solidFill>
                  <a:schemeClr val="tx1"/>
                </a:solidFill>
              </a:rPr>
              <a:t>= candidate generated from L</a:t>
            </a:r>
            <a:r>
              <a:rPr lang="en-US" i="1" baseline="-25000" dirty="0">
                <a:solidFill>
                  <a:schemeClr val="tx1"/>
                </a:solidFill>
              </a:rPr>
              <a:t>k</a:t>
            </a:r>
            <a:r>
              <a:rPr lang="en-US" i="1" dirty="0" smtClean="0">
                <a:solidFill>
                  <a:schemeClr val="tx1"/>
                </a:solidFill>
              </a:rPr>
              <a:t>; // join</a:t>
            </a:r>
            <a:endParaRPr lang="en-GB" dirty="0">
              <a:solidFill>
                <a:schemeClr val="tx1"/>
              </a:solidFill>
            </a:endParaRPr>
          </a:p>
          <a:p>
            <a:r>
              <a:rPr lang="en-US" i="1" dirty="0">
                <a:solidFill>
                  <a:schemeClr val="tx1"/>
                </a:solidFill>
              </a:rPr>
              <a:t>For each transaction t in database do</a:t>
            </a:r>
            <a:endParaRPr lang="en-GB" dirty="0">
              <a:solidFill>
                <a:schemeClr val="tx1"/>
              </a:solidFill>
            </a:endParaRPr>
          </a:p>
          <a:p>
            <a:r>
              <a:rPr lang="en-US" i="1" dirty="0">
                <a:solidFill>
                  <a:schemeClr val="tx1"/>
                </a:solidFill>
              </a:rPr>
              <a:t>Increment the count of all candidates in C</a:t>
            </a:r>
            <a:r>
              <a:rPr lang="en-US" i="1" baseline="-25000" dirty="0">
                <a:solidFill>
                  <a:schemeClr val="tx1"/>
                </a:solidFill>
              </a:rPr>
              <a:t>k+1</a:t>
            </a:r>
            <a:endParaRPr lang="en-GB" dirty="0">
              <a:solidFill>
                <a:schemeClr val="tx1"/>
              </a:solidFill>
            </a:endParaRPr>
          </a:p>
          <a:p>
            <a:r>
              <a:rPr lang="en-US" i="1" dirty="0">
                <a:solidFill>
                  <a:schemeClr val="tx1"/>
                </a:solidFill>
              </a:rPr>
              <a:t>Those are contained in t</a:t>
            </a:r>
            <a:endParaRPr lang="en-GB" dirty="0">
              <a:solidFill>
                <a:schemeClr val="tx1"/>
              </a:solidFill>
            </a:endParaRPr>
          </a:p>
          <a:p>
            <a:r>
              <a:rPr lang="en-US" i="1" dirty="0">
                <a:solidFill>
                  <a:schemeClr val="tx1"/>
                </a:solidFill>
              </a:rPr>
              <a:t>L</a:t>
            </a:r>
            <a:r>
              <a:rPr lang="en-US" i="1" baseline="-25000" dirty="0">
                <a:solidFill>
                  <a:schemeClr val="tx1"/>
                </a:solidFill>
              </a:rPr>
              <a:t>k+1 </a:t>
            </a:r>
            <a:r>
              <a:rPr lang="en-US" i="1" dirty="0">
                <a:solidFill>
                  <a:schemeClr val="tx1"/>
                </a:solidFill>
              </a:rPr>
              <a:t>= candidate in C</a:t>
            </a:r>
            <a:r>
              <a:rPr lang="en-US" i="1" baseline="-25000" dirty="0">
                <a:solidFill>
                  <a:schemeClr val="tx1"/>
                </a:solidFill>
              </a:rPr>
              <a:t>k+1 </a:t>
            </a:r>
            <a:r>
              <a:rPr lang="en-US" i="1" dirty="0">
                <a:solidFill>
                  <a:schemeClr val="tx1"/>
                </a:solidFill>
              </a:rPr>
              <a:t>with </a:t>
            </a:r>
            <a:r>
              <a:rPr lang="en-US" i="1" dirty="0" smtClean="0">
                <a:solidFill>
                  <a:schemeClr val="tx1"/>
                </a:solidFill>
              </a:rPr>
              <a:t>min_support //prune </a:t>
            </a:r>
            <a:endParaRPr lang="en-GB" dirty="0">
              <a:solidFill>
                <a:schemeClr val="tx1"/>
              </a:solidFill>
            </a:endParaRPr>
          </a:p>
          <a:p>
            <a:r>
              <a:rPr lang="en-US" i="1" dirty="0">
                <a:solidFill>
                  <a:schemeClr val="tx1"/>
                </a:solidFill>
              </a:rPr>
              <a:t>   End</a:t>
            </a:r>
            <a:endParaRPr lang="en-GB" dirty="0">
              <a:solidFill>
                <a:schemeClr val="tx1"/>
              </a:solidFill>
            </a:endParaRPr>
          </a:p>
          <a:p>
            <a:r>
              <a:rPr lang="en-US" i="1" dirty="0">
                <a:solidFill>
                  <a:schemeClr val="tx1"/>
                </a:solidFill>
              </a:rPr>
              <a:t>Return </a:t>
            </a:r>
            <a:r>
              <a:rPr lang="en-US" i="1" dirty="0" smtClean="0">
                <a:solidFill>
                  <a:schemeClr val="tx1"/>
                </a:solidFill>
              </a:rPr>
              <a:t>L</a:t>
            </a:r>
            <a:r>
              <a:rPr lang="en-US" i="1" baseline="-25000" dirty="0" smtClean="0">
                <a:solidFill>
                  <a:schemeClr val="tx1"/>
                </a:solidFill>
              </a:rPr>
              <a:t>k-1</a:t>
            </a:r>
            <a:r>
              <a:rPr lang="en-US" i="1" dirty="0" smtClean="0">
                <a:solidFill>
                  <a:schemeClr val="tx1"/>
                </a:solidFill>
              </a:rPr>
              <a:t>; when L</a:t>
            </a:r>
            <a:r>
              <a:rPr lang="en-US" i="1" baseline="-25000" dirty="0" smtClean="0">
                <a:solidFill>
                  <a:schemeClr val="tx1"/>
                </a:solidFill>
              </a:rPr>
              <a:t>k</a:t>
            </a:r>
            <a:r>
              <a:rPr lang="en-US" i="1" dirty="0" smtClean="0">
                <a:solidFill>
                  <a:schemeClr val="tx1"/>
                </a:solidFill>
              </a:rPr>
              <a:t>=ϕ</a:t>
            </a:r>
            <a:r>
              <a:rPr lang="en-US" i="1" dirty="0">
                <a:solidFill>
                  <a:schemeClr val="tx1"/>
                </a:solidFill>
              </a:rPr>
              <a:t>	</a:t>
            </a:r>
            <a:endParaRPr lang="en-GB" dirty="0">
              <a:solidFill>
                <a:schemeClr val="tx1"/>
              </a:solidFill>
            </a:endParaRPr>
          </a:p>
          <a:p>
            <a:pPr algn="just"/>
            <a:endParaRPr lang="en-GB" dirty="0" smtClean="0">
              <a:solidFill>
                <a:schemeClr val="tx1"/>
              </a:solidFill>
            </a:endParaRPr>
          </a:p>
        </p:txBody>
      </p:sp>
      <p:cxnSp>
        <p:nvCxnSpPr>
          <p:cNvPr id="5" name="Straight Connector 4"/>
          <p:cNvCxnSpPr/>
          <p:nvPr/>
        </p:nvCxnSpPr>
        <p:spPr>
          <a:xfrm flipV="1">
            <a:off x="1776548" y="3435531"/>
            <a:ext cx="5590903" cy="13063"/>
          </a:xfrm>
          <a:prstGeom prst="line">
            <a:avLst/>
          </a:prstGeom>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2EEBBFD7-E84F-49ED-A97D-13D6CE6F15F9}" type="slidenum">
              <a:rPr lang="en-US" smtClean="0"/>
              <a:t>15</a:t>
            </a:fld>
            <a:endParaRPr lang="en-US"/>
          </a:p>
        </p:txBody>
      </p:sp>
    </p:spTree>
    <p:extLst>
      <p:ext uri="{BB962C8B-B14F-4D97-AF65-F5344CB8AC3E}">
        <p14:creationId xmlns:p14="http://schemas.microsoft.com/office/powerpoint/2010/main" val="111375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500062812\Desktop\Minor-1\code\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2318494"/>
            <a:ext cx="8229600" cy="2767158"/>
          </a:xfrm>
          <a:prstGeom prst="rect">
            <a:avLst/>
          </a:prstGeom>
          <a:noFill/>
          <a:ln>
            <a:noFill/>
          </a:ln>
        </p:spPr>
      </p:pic>
      <p:sp>
        <p:nvSpPr>
          <p:cNvPr id="7" name="TextBox 6"/>
          <p:cNvSpPr txBox="1"/>
          <p:nvPr/>
        </p:nvSpPr>
        <p:spPr>
          <a:xfrm>
            <a:off x="571500" y="483326"/>
            <a:ext cx="8229599" cy="1677382"/>
          </a:xfrm>
          <a:prstGeom prst="rect">
            <a:avLst/>
          </a:prstGeom>
          <a:noFill/>
        </p:spPr>
        <p:txBody>
          <a:bodyPr wrap="square" rtlCol="0">
            <a:spAutoFit/>
          </a:bodyPr>
          <a:lstStyle/>
          <a:p>
            <a:pPr algn="ctr"/>
            <a:r>
              <a:rPr lang="en-US" sz="2800" b="1" dirty="0" smtClean="0"/>
              <a:t>Output Screens</a:t>
            </a:r>
          </a:p>
          <a:p>
            <a:pPr algn="ctr"/>
            <a:endParaRPr lang="en-US" sz="2800" b="1" dirty="0"/>
          </a:p>
          <a:p>
            <a:pPr algn="ctr"/>
            <a:endParaRPr lang="en-GB" sz="2800" dirty="0"/>
          </a:p>
          <a:p>
            <a:r>
              <a:rPr lang="en-US" dirty="0"/>
              <a:t>This is the First Screen that tells you the Data item list</a:t>
            </a:r>
            <a:endParaRPr lang="en-GB" dirty="0"/>
          </a:p>
        </p:txBody>
      </p:sp>
      <p:sp>
        <p:nvSpPr>
          <p:cNvPr id="2" name="Slide Number Placeholder 1"/>
          <p:cNvSpPr>
            <a:spLocks noGrp="1"/>
          </p:cNvSpPr>
          <p:nvPr>
            <p:ph type="sldNum" sz="quarter" idx="12"/>
          </p:nvPr>
        </p:nvSpPr>
        <p:spPr/>
        <p:txBody>
          <a:bodyPr/>
          <a:lstStyle/>
          <a:p>
            <a:fld id="{EB1023CF-B329-E444-9BAC-9F50F1C2498A}" type="slidenum">
              <a:rPr lang="en-US" smtClean="0"/>
              <a:pPr/>
              <a:t>16</a:t>
            </a:fld>
            <a:endParaRPr lang="en-US"/>
          </a:p>
        </p:txBody>
      </p:sp>
    </p:spTree>
    <p:extLst>
      <p:ext uri="{BB962C8B-B14F-4D97-AF65-F5344CB8AC3E}">
        <p14:creationId xmlns:p14="http://schemas.microsoft.com/office/powerpoint/2010/main" val="14085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12" y="310063"/>
            <a:ext cx="7200900" cy="565738"/>
          </a:xfrm>
        </p:spPr>
        <p:txBody>
          <a:bodyPr>
            <a:normAutofit fontScale="90000"/>
          </a:bodyPr>
          <a:lstStyle/>
          <a:p>
            <a:pPr algn="l"/>
            <a:r>
              <a:rPr lang="en-GB" sz="1900" dirty="0">
                <a:latin typeface="+mn-lt"/>
                <a:ea typeface="+mn-ea"/>
                <a:cs typeface="+mn-cs"/>
              </a:rPr>
              <a:t>This Screen Accepts the transactions from the admin to generate patterns.</a:t>
            </a:r>
          </a:p>
        </p:txBody>
      </p:sp>
      <p:pic>
        <p:nvPicPr>
          <p:cNvPr id="4" name="Picture 3" descr="C:\Users\500062812\Desktop\Minor-1\code\2.png"/>
          <p:cNvPicPr/>
          <p:nvPr/>
        </p:nvPicPr>
        <p:blipFill>
          <a:blip r:embed="rId2">
            <a:extLst>
              <a:ext uri="{28A0092B-C50C-407E-A947-70E740481C1C}">
                <a14:useLocalDpi xmlns:a14="http://schemas.microsoft.com/office/drawing/2010/main" val="0"/>
              </a:ext>
            </a:extLst>
          </a:blip>
          <a:srcRect/>
          <a:stretch>
            <a:fillRect/>
          </a:stretch>
        </p:blipFill>
        <p:spPr bwMode="auto">
          <a:xfrm>
            <a:off x="742950" y="875802"/>
            <a:ext cx="7760970" cy="4845730"/>
          </a:xfrm>
          <a:prstGeom prst="rect">
            <a:avLst/>
          </a:prstGeom>
          <a:noFill/>
          <a:ln>
            <a:noFill/>
          </a:ln>
        </p:spPr>
      </p:pic>
      <p:sp>
        <p:nvSpPr>
          <p:cNvPr id="3" name="Slide Number Placeholder 2"/>
          <p:cNvSpPr>
            <a:spLocks noGrp="1"/>
          </p:cNvSpPr>
          <p:nvPr>
            <p:ph type="sldNum" sz="quarter" idx="12"/>
          </p:nvPr>
        </p:nvSpPr>
        <p:spPr/>
        <p:txBody>
          <a:bodyPr/>
          <a:lstStyle/>
          <a:p>
            <a:fld id="{EB1023CF-B329-E444-9BAC-9F50F1C2498A}" type="slidenum">
              <a:rPr lang="en-US" smtClean="0"/>
              <a:pPr/>
              <a:t>17</a:t>
            </a:fld>
            <a:endParaRPr lang="en-US"/>
          </a:p>
        </p:txBody>
      </p:sp>
    </p:spTree>
    <p:extLst>
      <p:ext uri="{BB962C8B-B14F-4D97-AF65-F5344CB8AC3E}">
        <p14:creationId xmlns:p14="http://schemas.microsoft.com/office/powerpoint/2010/main" val="37034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sz="2100" dirty="0">
                <a:latin typeface="+mn-lt"/>
                <a:ea typeface="+mn-ea"/>
                <a:cs typeface="+mn-cs"/>
              </a:rPr>
              <a:t>Here we accept the Acceptance level (support value) and the initial input is displayed with the first </a:t>
            </a:r>
            <a:r>
              <a:rPr lang="en-GB" sz="2100" dirty="0" smtClean="0">
                <a:latin typeface="+mn-lt"/>
                <a:ea typeface="+mn-ea"/>
                <a:cs typeface="+mn-cs"/>
              </a:rPr>
              <a:t>list (C1) </a:t>
            </a:r>
            <a:r>
              <a:rPr lang="en-GB" sz="2100" dirty="0">
                <a:latin typeface="+mn-lt"/>
                <a:ea typeface="+mn-ea"/>
                <a:cs typeface="+mn-cs"/>
              </a:rPr>
              <a:t>of item including their frequencies and list2 </a:t>
            </a:r>
            <a:r>
              <a:rPr lang="en-GB" sz="2100" dirty="0" smtClean="0">
                <a:latin typeface="+mn-lt"/>
                <a:ea typeface="+mn-ea"/>
                <a:cs typeface="+mn-cs"/>
              </a:rPr>
              <a:t>(L1) is </a:t>
            </a:r>
            <a:r>
              <a:rPr lang="en-GB" sz="2100" dirty="0">
                <a:latin typeface="+mn-lt"/>
                <a:ea typeface="+mn-ea"/>
                <a:cs typeface="+mn-cs"/>
              </a:rPr>
              <a:t>also generated from list1 with the </a:t>
            </a:r>
            <a:r>
              <a:rPr lang="en-GB" sz="2100" dirty="0" smtClean="0">
                <a:latin typeface="+mn-lt"/>
                <a:ea typeface="+mn-ea"/>
                <a:cs typeface="+mn-cs"/>
              </a:rPr>
              <a:t>applied </a:t>
            </a:r>
            <a:r>
              <a:rPr lang="en-GB" sz="2100" dirty="0">
                <a:latin typeface="+mn-lt"/>
                <a:ea typeface="+mn-ea"/>
                <a:cs typeface="+mn-cs"/>
              </a:rPr>
              <a:t>rule of support </a:t>
            </a:r>
            <a:r>
              <a:rPr lang="en-GB" sz="2100" dirty="0" smtClean="0">
                <a:latin typeface="+mn-lt"/>
                <a:ea typeface="+mn-ea"/>
                <a:cs typeface="+mn-cs"/>
              </a:rPr>
              <a:t>value(PRUNE STEP).</a:t>
            </a:r>
            <a:r>
              <a:rPr lang="en-GB" dirty="0"/>
              <a:t/>
            </a:r>
            <a:br>
              <a:rPr lang="en-GB" dirty="0"/>
            </a:br>
            <a:endParaRPr lang="en-GB" dirty="0"/>
          </a:p>
        </p:txBody>
      </p:sp>
      <p:pic>
        <p:nvPicPr>
          <p:cNvPr id="4" name="Content Placeholder 3" descr="C:\Users\500062812\Desktop\Minor-1\code\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9067" y="1412965"/>
            <a:ext cx="8102033" cy="4230189"/>
          </a:xfrm>
          <a:prstGeom prst="rect">
            <a:avLst/>
          </a:prstGeom>
          <a:noFill/>
          <a:ln>
            <a:noFill/>
          </a:ln>
        </p:spPr>
      </p:pic>
      <p:sp>
        <p:nvSpPr>
          <p:cNvPr id="3" name="Slide Number Placeholder 2"/>
          <p:cNvSpPr>
            <a:spLocks noGrp="1"/>
          </p:cNvSpPr>
          <p:nvPr>
            <p:ph type="sldNum" sz="quarter" idx="12"/>
          </p:nvPr>
        </p:nvSpPr>
        <p:spPr/>
        <p:txBody>
          <a:bodyPr/>
          <a:lstStyle/>
          <a:p>
            <a:fld id="{EB1023CF-B329-E444-9BAC-9F50F1C2498A}" type="slidenum">
              <a:rPr lang="en-US" smtClean="0"/>
              <a:pPr/>
              <a:t>18</a:t>
            </a:fld>
            <a:endParaRPr lang="en-US"/>
          </a:p>
        </p:txBody>
      </p:sp>
    </p:spTree>
    <p:extLst>
      <p:ext uri="{BB962C8B-B14F-4D97-AF65-F5344CB8AC3E}">
        <p14:creationId xmlns:p14="http://schemas.microsoft.com/office/powerpoint/2010/main" val="210199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1900" dirty="0">
                <a:latin typeface="+mn-lt"/>
                <a:ea typeface="+mn-ea"/>
                <a:cs typeface="+mn-cs"/>
              </a:rPr>
              <a:t>The final list shows the List 3 </a:t>
            </a:r>
            <a:r>
              <a:rPr lang="en-GB" sz="1900" dirty="0" smtClean="0">
                <a:latin typeface="+mn-lt"/>
                <a:ea typeface="+mn-ea"/>
                <a:cs typeface="+mn-cs"/>
              </a:rPr>
              <a:t>(C2) generated </a:t>
            </a:r>
            <a:r>
              <a:rPr lang="en-GB" sz="1900" dirty="0">
                <a:latin typeface="+mn-lt"/>
                <a:ea typeface="+mn-ea"/>
                <a:cs typeface="+mn-cs"/>
              </a:rPr>
              <a:t>from the output of list 2.</a:t>
            </a:r>
            <a:br>
              <a:rPr lang="en-GB" sz="1900" dirty="0">
                <a:latin typeface="+mn-lt"/>
                <a:ea typeface="+mn-ea"/>
                <a:cs typeface="+mn-cs"/>
              </a:rPr>
            </a:br>
            <a:endParaRPr lang="en-GB" sz="1900" dirty="0">
              <a:latin typeface="+mn-lt"/>
              <a:ea typeface="+mn-ea"/>
              <a:cs typeface="+mn-cs"/>
            </a:endParaRPr>
          </a:p>
        </p:txBody>
      </p:sp>
      <p:pic>
        <p:nvPicPr>
          <p:cNvPr id="4" name="Content Placeholder 3" descr="C:\Users\500062812\Desktop\Minor-1\code\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1785915"/>
            <a:ext cx="8229600" cy="2368074"/>
          </a:xfrm>
          <a:prstGeom prst="rect">
            <a:avLst/>
          </a:prstGeom>
          <a:noFill/>
          <a:ln>
            <a:noFill/>
          </a:ln>
        </p:spPr>
      </p:pic>
      <p:sp>
        <p:nvSpPr>
          <p:cNvPr id="3" name="Slide Number Placeholder 2"/>
          <p:cNvSpPr>
            <a:spLocks noGrp="1"/>
          </p:cNvSpPr>
          <p:nvPr>
            <p:ph type="sldNum" sz="quarter" idx="12"/>
          </p:nvPr>
        </p:nvSpPr>
        <p:spPr/>
        <p:txBody>
          <a:bodyPr/>
          <a:lstStyle/>
          <a:p>
            <a:fld id="{EB1023CF-B329-E444-9BAC-9F50F1C2498A}" type="slidenum">
              <a:rPr lang="en-US" smtClean="0"/>
              <a:pPr/>
              <a:t>19</a:t>
            </a:fld>
            <a:endParaRPr lang="en-US"/>
          </a:p>
        </p:txBody>
      </p:sp>
    </p:spTree>
    <p:extLst>
      <p:ext uri="{BB962C8B-B14F-4D97-AF65-F5344CB8AC3E}">
        <p14:creationId xmlns:p14="http://schemas.microsoft.com/office/powerpoint/2010/main" val="396128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8524"/>
            <a:ext cx="9144000" cy="2749296"/>
          </a:xfrm>
        </p:spPr>
        <p:txBody>
          <a:bodyPr>
            <a:normAutofit/>
          </a:bodyPr>
          <a:lstStyle/>
          <a:p>
            <a:r>
              <a:rPr lang="en-US" sz="2800" b="1" dirty="0">
                <a:solidFill>
                  <a:schemeClr val="accent1">
                    <a:lumMod val="50000"/>
                  </a:schemeClr>
                </a:solidFill>
              </a:rPr>
              <a:t>PROJECT REPORT </a:t>
            </a:r>
            <a:r>
              <a:rPr lang="en-GB" sz="2800" dirty="0">
                <a:solidFill>
                  <a:schemeClr val="accent1">
                    <a:lumMod val="50000"/>
                  </a:schemeClr>
                </a:solidFill>
              </a:rPr>
              <a:t/>
            </a:r>
            <a:br>
              <a:rPr lang="en-GB" sz="2800" dirty="0">
                <a:solidFill>
                  <a:schemeClr val="accent1">
                    <a:lumMod val="50000"/>
                  </a:schemeClr>
                </a:solidFill>
              </a:rPr>
            </a:br>
            <a:r>
              <a:rPr lang="en-US" sz="2800" b="1" dirty="0">
                <a:solidFill>
                  <a:schemeClr val="accent1">
                    <a:lumMod val="50000"/>
                  </a:schemeClr>
                </a:solidFill>
              </a:rPr>
              <a:t>on</a:t>
            </a:r>
            <a:r>
              <a:rPr lang="en-GB" sz="2800" dirty="0">
                <a:solidFill>
                  <a:schemeClr val="accent1">
                    <a:lumMod val="50000"/>
                  </a:schemeClr>
                </a:solidFill>
              </a:rPr>
              <a:t/>
            </a:r>
            <a:br>
              <a:rPr lang="en-GB" sz="2800" dirty="0">
                <a:solidFill>
                  <a:schemeClr val="accent1">
                    <a:lumMod val="50000"/>
                  </a:schemeClr>
                </a:solidFill>
              </a:rPr>
            </a:br>
            <a:r>
              <a:rPr lang="en-US" sz="2800" b="1" dirty="0">
                <a:solidFill>
                  <a:schemeClr val="accent1">
                    <a:lumMod val="50000"/>
                  </a:schemeClr>
                </a:solidFill>
              </a:rPr>
              <a:t>RECOMMENDATION SYSTEM</a:t>
            </a:r>
            <a:br>
              <a:rPr lang="en-US" sz="2800" b="1" dirty="0">
                <a:solidFill>
                  <a:schemeClr val="accent1">
                    <a:lumMod val="50000"/>
                  </a:schemeClr>
                </a:solidFill>
              </a:rPr>
            </a:br>
            <a:r>
              <a:rPr lang="en-US" sz="2800" b="1" dirty="0">
                <a:solidFill>
                  <a:schemeClr val="accent1">
                    <a:lumMod val="50000"/>
                  </a:schemeClr>
                </a:solidFill>
              </a:rPr>
              <a:t>USING APRIORI ALGORITHM</a:t>
            </a:r>
            <a:r>
              <a:rPr lang="en-GB" sz="2800" dirty="0"/>
              <a:t/>
            </a:r>
            <a:br>
              <a:rPr lang="en-GB" sz="2800" dirty="0"/>
            </a:br>
            <a:r>
              <a:rPr lang="en-US" sz="2800" dirty="0"/>
              <a:t> </a:t>
            </a:r>
            <a:r>
              <a:rPr lang="en-GB" sz="2800" dirty="0"/>
              <a:t/>
            </a:r>
            <a:br>
              <a:rPr lang="en-GB" sz="2800" dirty="0"/>
            </a:br>
            <a:endParaRPr lang="en-GB" dirty="0"/>
          </a:p>
        </p:txBody>
      </p:sp>
      <p:sp>
        <p:nvSpPr>
          <p:cNvPr id="3" name="TextBox 2"/>
          <p:cNvSpPr txBox="1"/>
          <p:nvPr/>
        </p:nvSpPr>
        <p:spPr>
          <a:xfrm>
            <a:off x="2090057" y="2633713"/>
            <a:ext cx="5133703" cy="1754326"/>
          </a:xfrm>
          <a:prstGeom prst="rect">
            <a:avLst/>
          </a:prstGeom>
          <a:noFill/>
        </p:spPr>
        <p:txBody>
          <a:bodyPr wrap="square" rtlCol="0">
            <a:spAutoFit/>
          </a:bodyPr>
          <a:lstStyle/>
          <a:p>
            <a:pPr algn="ctr">
              <a:spcBef>
                <a:spcPct val="0"/>
              </a:spcBef>
            </a:pPr>
            <a:r>
              <a:rPr lang="en-IN" sz="1800" b="1" dirty="0">
                <a:solidFill>
                  <a:schemeClr val="accent1">
                    <a:lumMod val="50000"/>
                  </a:schemeClr>
                </a:solidFill>
              </a:rPr>
              <a:t>Under the guidance of</a:t>
            </a:r>
          </a:p>
          <a:p>
            <a:pPr algn="ctr">
              <a:spcBef>
                <a:spcPct val="0"/>
              </a:spcBef>
            </a:pPr>
            <a:r>
              <a:rPr lang="en-IN" sz="1800" b="1" dirty="0">
                <a:solidFill>
                  <a:schemeClr val="accent1">
                    <a:lumMod val="50000"/>
                  </a:schemeClr>
                </a:solidFill>
              </a:rPr>
              <a:t> </a:t>
            </a:r>
          </a:p>
          <a:p>
            <a:pPr algn="ctr">
              <a:spcBef>
                <a:spcPct val="0"/>
              </a:spcBef>
            </a:pPr>
            <a:r>
              <a:rPr lang="en-IN" sz="1800" b="1" dirty="0" err="1">
                <a:solidFill>
                  <a:schemeClr val="accent1">
                    <a:lumMod val="50000"/>
                  </a:schemeClr>
                </a:solidFill>
              </a:rPr>
              <a:t>Dr.</a:t>
            </a:r>
            <a:r>
              <a:rPr lang="en-IN" sz="1800" b="1" dirty="0">
                <a:solidFill>
                  <a:schemeClr val="accent1">
                    <a:lumMod val="50000"/>
                  </a:schemeClr>
                </a:solidFill>
              </a:rPr>
              <a:t> Anurag Jain</a:t>
            </a:r>
          </a:p>
          <a:p>
            <a:pPr algn="ctr">
              <a:spcBef>
                <a:spcPct val="0"/>
              </a:spcBef>
            </a:pPr>
            <a:r>
              <a:rPr lang="en-IN" sz="1800" b="1" dirty="0">
                <a:solidFill>
                  <a:schemeClr val="accent1">
                    <a:lumMod val="50000"/>
                  </a:schemeClr>
                </a:solidFill>
              </a:rPr>
              <a:t>Assistant Professor(CIT)</a:t>
            </a:r>
          </a:p>
          <a:p>
            <a:pPr algn="ctr">
              <a:spcBef>
                <a:spcPct val="0"/>
              </a:spcBef>
            </a:pPr>
            <a:r>
              <a:rPr lang="en-IN" sz="1800" b="1" dirty="0">
                <a:solidFill>
                  <a:schemeClr val="accent1">
                    <a:lumMod val="50000"/>
                  </a:schemeClr>
                </a:solidFill>
              </a:rPr>
              <a:t>Department of Virtualisation</a:t>
            </a:r>
          </a:p>
          <a:p>
            <a:pPr algn="ctr">
              <a:spcBef>
                <a:spcPct val="0"/>
              </a:spcBef>
            </a:pPr>
            <a:r>
              <a:rPr lang="en-IN" sz="1800" b="1" dirty="0">
                <a:solidFill>
                  <a:schemeClr val="accent1">
                    <a:lumMod val="50000"/>
                  </a:schemeClr>
                </a:solidFill>
              </a:rPr>
              <a:t>School of Computer Science</a:t>
            </a:r>
            <a:endParaRPr lang="en-US" sz="1800" b="1" dirty="0">
              <a:solidFill>
                <a:schemeClr val="accent1">
                  <a:lumMod val="50000"/>
                </a:schemeClr>
              </a:solidFill>
            </a:endParaRPr>
          </a:p>
        </p:txBody>
      </p:sp>
      <p:sp>
        <p:nvSpPr>
          <p:cNvPr id="4" name="TextBox 3"/>
          <p:cNvSpPr txBox="1"/>
          <p:nvPr/>
        </p:nvSpPr>
        <p:spPr>
          <a:xfrm>
            <a:off x="561703" y="4637313"/>
            <a:ext cx="2063931" cy="677108"/>
          </a:xfrm>
          <a:prstGeom prst="rect">
            <a:avLst/>
          </a:prstGeom>
          <a:noFill/>
        </p:spPr>
        <p:txBody>
          <a:bodyPr wrap="square" rtlCol="0">
            <a:spAutoFit/>
          </a:bodyPr>
          <a:lstStyle/>
          <a:p>
            <a:r>
              <a:rPr lang="en-GB" b="1" dirty="0"/>
              <a:t>Submitted by -</a:t>
            </a:r>
          </a:p>
          <a:p>
            <a:endParaRPr lang="en-GB" dirty="0"/>
          </a:p>
        </p:txBody>
      </p:sp>
      <p:sp>
        <p:nvSpPr>
          <p:cNvPr id="5" name="TextBox 4"/>
          <p:cNvSpPr txBox="1"/>
          <p:nvPr/>
        </p:nvSpPr>
        <p:spPr>
          <a:xfrm>
            <a:off x="561703" y="5132622"/>
            <a:ext cx="8020594" cy="1261884"/>
          </a:xfrm>
          <a:prstGeom prst="rect">
            <a:avLst/>
          </a:prstGeom>
          <a:noFill/>
        </p:spPr>
        <p:txBody>
          <a:bodyPr wrap="square" rtlCol="0">
            <a:spAutoFit/>
          </a:bodyPr>
          <a:lstStyle/>
          <a:p>
            <a:r>
              <a:rPr lang="en-GB" sz="2000" dirty="0" smtClean="0">
                <a:latin typeface="Times New Roman" panose="02020603050405020304" pitchFamily="18" charset="0"/>
                <a:cs typeface="Times New Roman" panose="02020603050405020304" pitchFamily="18" charset="0"/>
              </a:rPr>
              <a:t> Anshika </a:t>
            </a:r>
            <a:r>
              <a:rPr lang="en-GB" sz="2000" dirty="0">
                <a:latin typeface="Times New Roman" panose="02020603050405020304" pitchFamily="18" charset="0"/>
                <a:cs typeface="Times New Roman" panose="02020603050405020304" pitchFamily="18" charset="0"/>
              </a:rPr>
              <a:t>Sharma              Divyanshu Singh               Kaustavdeep Goswami</a:t>
            </a:r>
          </a:p>
          <a:p>
            <a:r>
              <a:rPr lang="en-US" sz="2000" dirty="0">
                <a:latin typeface="Times New Roman" panose="02020603050405020304" pitchFamily="18" charset="0"/>
                <a:cs typeface="Times New Roman" panose="02020603050405020304" pitchFamily="18" charset="0"/>
              </a:rPr>
              <a:t> (R610217003)                  (R610217007)                       (R610217010)</a:t>
            </a:r>
            <a:endParaRPr lang="en-GB" sz="20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EB1023CF-B329-E444-9BAC-9F50F1C2498A}" type="slidenum">
              <a:rPr lang="en-US" smtClean="0"/>
              <a:pPr/>
              <a:t>2</a:t>
            </a:fld>
            <a:endParaRPr lang="en-US"/>
          </a:p>
        </p:txBody>
      </p:sp>
    </p:spTree>
    <p:extLst>
      <p:ext uri="{BB962C8B-B14F-4D97-AF65-F5344CB8AC3E}">
        <p14:creationId xmlns:p14="http://schemas.microsoft.com/office/powerpoint/2010/main" val="23894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B1023CF-B329-E444-9BAC-9F50F1C2498A}" type="slidenum">
              <a:rPr lang="en-US" smtClean="0"/>
              <a:pPr/>
              <a:t>20</a:t>
            </a:fld>
            <a:endParaRPr lang="en-US"/>
          </a:p>
        </p:txBody>
      </p:sp>
      <p:sp>
        <p:nvSpPr>
          <p:cNvPr id="3" name="Title 2"/>
          <p:cNvSpPr>
            <a:spLocks noGrp="1"/>
          </p:cNvSpPr>
          <p:nvPr>
            <p:ph type="title"/>
          </p:nvPr>
        </p:nvSpPr>
        <p:spPr>
          <a:xfrm>
            <a:off x="571500" y="818924"/>
            <a:ext cx="8229600" cy="1143000"/>
          </a:xfrm>
        </p:spPr>
        <p:txBody>
          <a:bodyPr>
            <a:normAutofit fontScale="90000"/>
          </a:bodyPr>
          <a:lstStyle/>
          <a:p>
            <a:r>
              <a:rPr lang="en-GB" sz="3600" dirty="0"/>
              <a:t>The final list shows the List </a:t>
            </a:r>
            <a:r>
              <a:rPr lang="en-GB" sz="3600" dirty="0" smtClean="0"/>
              <a:t>4  </a:t>
            </a:r>
            <a:r>
              <a:rPr lang="en-GB" sz="3600" dirty="0"/>
              <a:t>generated from the output of list </a:t>
            </a:r>
            <a:r>
              <a:rPr lang="en-GB" sz="3600" dirty="0" smtClean="0"/>
              <a:t>3.</a:t>
            </a:r>
            <a:r>
              <a:rPr lang="en-GB" sz="3600" dirty="0"/>
              <a:t/>
            </a:r>
            <a:br>
              <a:rPr lang="en-GB" sz="3600" dirty="0"/>
            </a:br>
            <a:endParaRPr lang="en-GB"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072" y="2488859"/>
            <a:ext cx="7267575" cy="2400300"/>
          </a:xfrm>
        </p:spPr>
      </p:pic>
    </p:spTree>
    <p:extLst>
      <p:ext uri="{BB962C8B-B14F-4D97-AF65-F5344CB8AC3E}">
        <p14:creationId xmlns:p14="http://schemas.microsoft.com/office/powerpoint/2010/main" val="36653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Why Apriori </a:t>
            </a:r>
            <a:r>
              <a:rPr lang="en-GB" b="1" dirty="0" smtClean="0">
                <a:latin typeface="Times New Roman" panose="02020603050405020304" pitchFamily="18" charset="0"/>
                <a:cs typeface="Times New Roman" panose="02020603050405020304" pitchFamily="18" charset="0"/>
              </a:rPr>
              <a:t>Algorithm</a:t>
            </a:r>
            <a:r>
              <a:rPr lang="en-GB" dirty="0" smtClean="0"/>
              <a:t>?</a:t>
            </a:r>
            <a:endParaRPr lang="en-GB" dirty="0"/>
          </a:p>
        </p:txBody>
      </p:sp>
      <p:sp>
        <p:nvSpPr>
          <p:cNvPr id="3" name="Content Placeholder 2"/>
          <p:cNvSpPr>
            <a:spLocks noGrp="1"/>
          </p:cNvSpPr>
          <p:nvPr>
            <p:ph idx="1"/>
          </p:nvPr>
        </p:nvSpPr>
        <p:spPr>
          <a:xfrm>
            <a:off x="571500" y="1570040"/>
            <a:ext cx="8229600" cy="3903298"/>
          </a:xfrm>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This is the most simple and easy-to-understand algorithm among association rule learning </a:t>
            </a:r>
            <a:r>
              <a:rPr lang="en-GB" dirty="0" smtClean="0">
                <a:latin typeface="Times New Roman" panose="02020603050405020304" pitchFamily="18" charset="0"/>
                <a:cs typeface="Times New Roman" panose="02020603050405020304" pitchFamily="18" charset="0"/>
              </a:rPr>
              <a:t>algorithms</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resulting rules are intuitive and easy to communicate to an end </a:t>
            </a:r>
            <a:r>
              <a:rPr lang="en-GB" dirty="0" smtClean="0">
                <a:latin typeface="Times New Roman" panose="02020603050405020304" pitchFamily="18" charset="0"/>
                <a:cs typeface="Times New Roman" panose="02020603050405020304" pitchFamily="18" charset="0"/>
              </a:rPr>
              <a:t>user</a:t>
            </a:r>
          </a:p>
          <a:p>
            <a:pPr marL="0" indent="0">
              <a:buNone/>
            </a:pP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It </a:t>
            </a:r>
            <a:r>
              <a:rPr lang="en-GB" dirty="0">
                <a:latin typeface="Times New Roman" panose="02020603050405020304" pitchFamily="18" charset="0"/>
                <a:cs typeface="Times New Roman" panose="02020603050405020304" pitchFamily="18" charset="0"/>
              </a:rPr>
              <a:t>doesn't require </a:t>
            </a:r>
            <a:r>
              <a:rPr lang="en-GB" dirty="0" err="1">
                <a:latin typeface="Times New Roman" panose="02020603050405020304" pitchFamily="18" charset="0"/>
                <a:cs typeface="Times New Roman" panose="02020603050405020304" pitchFamily="18" charset="0"/>
              </a:rPr>
              <a:t>labeled</a:t>
            </a:r>
            <a:r>
              <a:rPr lang="en-GB" dirty="0">
                <a:latin typeface="Times New Roman" panose="02020603050405020304" pitchFamily="18" charset="0"/>
                <a:cs typeface="Times New Roman" panose="02020603050405020304" pitchFamily="18" charset="0"/>
              </a:rPr>
              <a:t> data as it is fully unsupervised; as a result, you can use it in many different situations because </a:t>
            </a:r>
            <a:r>
              <a:rPr lang="en-GB" dirty="0" smtClean="0">
                <a:latin typeface="Times New Roman" panose="02020603050405020304" pitchFamily="18" charset="0"/>
                <a:cs typeface="Times New Roman" panose="02020603050405020304" pitchFamily="18" charset="0"/>
              </a:rPr>
              <a:t>unlabelled </a:t>
            </a:r>
            <a:r>
              <a:rPr lang="en-GB" dirty="0">
                <a:latin typeface="Times New Roman" panose="02020603050405020304" pitchFamily="18" charset="0"/>
                <a:cs typeface="Times New Roman" panose="02020603050405020304" pitchFamily="18" charset="0"/>
              </a:rPr>
              <a:t>data is often more </a:t>
            </a:r>
            <a:r>
              <a:rPr lang="en-GB" dirty="0" smtClean="0">
                <a:latin typeface="Times New Roman" panose="02020603050405020304" pitchFamily="18" charset="0"/>
                <a:cs typeface="Times New Roman" panose="02020603050405020304" pitchFamily="18" charset="0"/>
              </a:rPr>
              <a:t>accessible</a:t>
            </a:r>
          </a:p>
          <a:p>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The </a:t>
            </a:r>
            <a:r>
              <a:rPr lang="en-GB" dirty="0">
                <a:latin typeface="Times New Roman" panose="02020603050405020304" pitchFamily="18" charset="0"/>
                <a:cs typeface="Times New Roman" panose="02020603050405020304" pitchFamily="18" charset="0"/>
              </a:rPr>
              <a:t>algorithm is exhaustive, so it finds all the rules with the specified support and </a:t>
            </a:r>
            <a:r>
              <a:rPr lang="en-GB" dirty="0" smtClean="0">
                <a:latin typeface="Times New Roman" panose="02020603050405020304" pitchFamily="18" charset="0"/>
                <a:cs typeface="Times New Roman" panose="02020603050405020304" pitchFamily="18" charset="0"/>
              </a:rPr>
              <a:t>confidence.</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B1023CF-B329-E444-9BAC-9F50F1C2498A}" type="slidenum">
              <a:rPr lang="en-US" smtClean="0"/>
              <a:pPr/>
              <a:t>21</a:t>
            </a:fld>
            <a:endParaRPr lang="en-US"/>
          </a:p>
        </p:txBody>
      </p:sp>
    </p:spTree>
    <p:extLst>
      <p:ext uri="{BB962C8B-B14F-4D97-AF65-F5344CB8AC3E}">
        <p14:creationId xmlns:p14="http://schemas.microsoft.com/office/powerpoint/2010/main" val="194576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1"/>
            <a:ext cx="7772400" cy="622121"/>
          </a:xfrm>
        </p:spPr>
        <p:txBody>
          <a:bodyPr/>
          <a:lstStyle/>
          <a:p>
            <a:r>
              <a:rPr lang="en-US" b="1" dirty="0">
                <a:latin typeface="Times New Roman" panose="02020603050405020304" pitchFamily="18" charset="0"/>
                <a:cs typeface="Times New Roman" panose="02020603050405020304" pitchFamily="18" charset="0"/>
              </a:rPr>
              <a:t>Future Enhancements</a:t>
            </a:r>
            <a:endParaRPr lang="en-GB"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85800" y="1053197"/>
            <a:ext cx="7772400" cy="4515394"/>
          </a:xfrm>
        </p:spPr>
        <p:txBody>
          <a:bodyPr>
            <a:normAutofit/>
          </a:bodyPr>
          <a:lstStyle/>
          <a:p>
            <a:pPr lvl="0" algn="just"/>
            <a:endParaRPr lang="en-GB"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Transaction reduction: </a:t>
            </a:r>
            <a:r>
              <a:rPr lang="en-US" dirty="0">
                <a:solidFill>
                  <a:schemeClr val="tx1"/>
                </a:solidFill>
                <a:latin typeface="Times New Roman" panose="02020603050405020304" pitchFamily="18" charset="0"/>
                <a:cs typeface="Times New Roman" panose="02020603050405020304" pitchFamily="18" charset="0"/>
              </a:rPr>
              <a:t>A transaction that does not contain any frequent </a:t>
            </a:r>
            <a:r>
              <a:rPr lang="en-US" dirty="0" smtClean="0">
                <a:solidFill>
                  <a:schemeClr val="tx1"/>
                </a:solidFill>
                <a:latin typeface="Times New Roman" panose="02020603050405020304" pitchFamily="18" charset="0"/>
                <a:cs typeface="Times New Roman" panose="02020603050405020304" pitchFamily="18" charset="0"/>
              </a:rPr>
              <a:t>k-itemsets </a:t>
            </a:r>
            <a:r>
              <a:rPr lang="en-US" dirty="0">
                <a:solidFill>
                  <a:schemeClr val="tx1"/>
                </a:solidFill>
                <a:latin typeface="Times New Roman" panose="02020603050405020304" pitchFamily="18" charset="0"/>
                <a:cs typeface="Times New Roman" panose="02020603050405020304" pitchFamily="18" charset="0"/>
              </a:rPr>
              <a:t>is useless in subsequent </a:t>
            </a:r>
            <a:r>
              <a:rPr lang="en-US" dirty="0" smtClean="0">
                <a:solidFill>
                  <a:schemeClr val="tx1"/>
                </a:solidFill>
                <a:latin typeface="Times New Roman" panose="02020603050405020304" pitchFamily="18" charset="0"/>
                <a:cs typeface="Times New Roman" panose="02020603050405020304" pitchFamily="18" charset="0"/>
              </a:rPr>
              <a:t>scans.</a:t>
            </a:r>
          </a:p>
          <a:p>
            <a:pPr lvl="0" algn="just"/>
            <a:endParaRPr lang="en-GB"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Partitioning: </a:t>
            </a:r>
            <a:r>
              <a:rPr lang="en-US" dirty="0">
                <a:solidFill>
                  <a:schemeClr val="tx1"/>
                </a:solidFill>
                <a:latin typeface="Times New Roman" panose="02020603050405020304" pitchFamily="18" charset="0"/>
                <a:cs typeface="Times New Roman" panose="02020603050405020304" pitchFamily="18" charset="0"/>
              </a:rPr>
              <a:t>Any itemset that is potentially frequent in DB must be frequent in at least one of the partitions of DB</a:t>
            </a:r>
            <a:r>
              <a:rPr lang="en-US" dirty="0" smtClean="0">
                <a:solidFill>
                  <a:schemeClr val="tx1"/>
                </a:solidFill>
                <a:latin typeface="Times New Roman" panose="02020603050405020304" pitchFamily="18" charset="0"/>
                <a:cs typeface="Times New Roman" panose="02020603050405020304" pitchFamily="18" charset="0"/>
              </a:rPr>
              <a:t>.</a:t>
            </a:r>
          </a:p>
          <a:p>
            <a:pPr lvl="0" algn="just"/>
            <a:endParaRPr lang="en-GB"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Dynamic itemset counting: </a:t>
            </a:r>
            <a:r>
              <a:rPr lang="en-US" dirty="0">
                <a:solidFill>
                  <a:schemeClr val="tx1"/>
                </a:solidFill>
                <a:latin typeface="Times New Roman" panose="02020603050405020304" pitchFamily="18" charset="0"/>
                <a:cs typeface="Times New Roman" panose="02020603050405020304" pitchFamily="18" charset="0"/>
              </a:rPr>
              <a:t>add new candidate itemsets only when all of their subsets are estimated to be </a:t>
            </a:r>
            <a:r>
              <a:rPr lang="en-US" dirty="0" smtClean="0">
                <a:solidFill>
                  <a:schemeClr val="tx1"/>
                </a:solidFill>
                <a:latin typeface="Times New Roman" panose="02020603050405020304" pitchFamily="18" charset="0"/>
                <a:cs typeface="Times New Roman" panose="02020603050405020304" pitchFamily="18" charset="0"/>
              </a:rPr>
              <a:t>frequent</a:t>
            </a:r>
          </a:p>
          <a:p>
            <a:pPr marL="342900" lvl="0" indent="-342900" algn="jus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EEBBFD7-E84F-49ED-A97D-13D6CE6F15F9}" type="slidenum">
              <a:rPr lang="en-US" smtClean="0"/>
              <a:t>22</a:t>
            </a:fld>
            <a:endParaRPr lang="en-US"/>
          </a:p>
        </p:txBody>
      </p:sp>
    </p:spTree>
    <p:extLst>
      <p:ext uri="{BB962C8B-B14F-4D97-AF65-F5344CB8AC3E}">
        <p14:creationId xmlns:p14="http://schemas.microsoft.com/office/powerpoint/2010/main" val="38891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82" y="635730"/>
            <a:ext cx="8229600" cy="1143000"/>
          </a:xfrm>
        </p:spPr>
        <p:txBody>
          <a:bodyPr/>
          <a:lstStyle/>
          <a:p>
            <a:pPr lvl="1" algn="ctr"/>
            <a:r>
              <a:rPr lang="en-US" sz="2800" b="1" dirty="0" smtClean="0">
                <a:latin typeface="Times New Roman" panose="02020603050405020304" pitchFamily="18" charset="0"/>
                <a:cs typeface="Times New Roman" panose="02020603050405020304" pitchFamily="18" charset="0"/>
              </a:rPr>
              <a:t>Motivation</a:t>
            </a:r>
            <a:r>
              <a:rPr lang="en-GB" sz="2400" dirty="0" smtClean="0"/>
              <a:t/>
            </a:r>
            <a:br>
              <a:rPr lang="en-GB" sz="2400" dirty="0" smtClean="0"/>
            </a:br>
            <a:r>
              <a:rPr lang="en-US" dirty="0" smtClean="0"/>
              <a:t> </a:t>
            </a:r>
            <a:r>
              <a:rPr lang="en-GB" dirty="0" smtClean="0"/>
              <a:t/>
            </a:r>
            <a:br>
              <a:rPr lang="en-GB" dirty="0" smtClean="0"/>
            </a:br>
            <a:endParaRPr lang="en-GB" dirty="0"/>
          </a:p>
        </p:txBody>
      </p:sp>
      <p:sp>
        <p:nvSpPr>
          <p:cNvPr id="3" name="Content Placeholder 2"/>
          <p:cNvSpPr>
            <a:spLocks noGrp="1"/>
          </p:cNvSpPr>
          <p:nvPr>
            <p:ph idx="1"/>
          </p:nvPr>
        </p:nvSpPr>
        <p:spPr>
          <a:xfrm>
            <a:off x="401682" y="1360719"/>
            <a:ext cx="8229600" cy="4525963"/>
          </a:xfrm>
        </p:spPr>
        <p:txBody>
          <a:bodyPr>
            <a:norm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host of technological advances have resulted in generating a huge amount of electronic data, and have enabled the data to be captured, processed, analyzed, and stored rather inexpensively.</a:t>
            </a: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need to understand huge, complex, information-rich data sets is important to virtually all fields in business, science and engineering.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ability to extract useful knowledge hidden in these data and to act on that knowledge is becoming vital in today’s increasingly competitive world. Such data (typically terabytes in size) is often stored in data warehouses and data marts.</a:t>
            </a:r>
            <a:endParaRPr lang="en-GB" sz="2000" dirty="0">
              <a:latin typeface="Times New Roman" panose="02020603050405020304" pitchFamily="18" charset="0"/>
              <a:cs typeface="Times New Roman" panose="02020603050405020304" pitchFamily="18" charset="0"/>
            </a:endParaRPr>
          </a:p>
          <a:p>
            <a:pPr marL="0" indent="0" algn="just">
              <a:buNone/>
            </a:pPr>
            <a:endParaRPr lang="en-GB"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23</a:t>
            </a:fld>
            <a:endParaRPr lang="en-US"/>
          </a:p>
        </p:txBody>
      </p:sp>
    </p:spTree>
    <p:extLst>
      <p:ext uri="{BB962C8B-B14F-4D97-AF65-F5344CB8AC3E}">
        <p14:creationId xmlns:p14="http://schemas.microsoft.com/office/powerpoint/2010/main" val="237550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2311" y="182880"/>
            <a:ext cx="8079377" cy="909503"/>
          </a:xfrm>
        </p:spPr>
        <p:txBody>
          <a:bodyPr>
            <a:normAutofit fontScale="90000"/>
          </a:bodyPr>
          <a:lstStyle/>
          <a:p>
            <a:r>
              <a:rPr lang="en-US" b="1" dirty="0"/>
              <a:t>SCHEDULE</a:t>
            </a:r>
            <a:r>
              <a:rPr lang="en-GB" dirty="0"/>
              <a:t/>
            </a:r>
            <a:br>
              <a:rPr lang="en-GB" dirty="0"/>
            </a:br>
            <a:endParaRPr lang="en-GB" dirty="0"/>
          </a:p>
        </p:txBody>
      </p:sp>
      <p:sp>
        <p:nvSpPr>
          <p:cNvPr id="3" name="Subtitle 2"/>
          <p:cNvSpPr>
            <a:spLocks noGrp="1"/>
          </p:cNvSpPr>
          <p:nvPr>
            <p:ph type="subTitle" idx="1"/>
          </p:nvPr>
        </p:nvSpPr>
        <p:spPr/>
        <p:txBody>
          <a:bodyPr/>
          <a:lstStyle/>
          <a:p>
            <a:endParaRPr lang="en-GB"/>
          </a:p>
        </p:txBody>
      </p:sp>
      <p:pic>
        <p:nvPicPr>
          <p:cNvPr id="4" name="Content Placeholder 3" descr="C:\Users\500062812\Pictures\pert.jp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2310" y="862149"/>
            <a:ext cx="8079377" cy="4963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p:cNvSpPr>
            <a:spLocks noGrp="1"/>
          </p:cNvSpPr>
          <p:nvPr>
            <p:ph type="sldNum" sz="quarter" idx="12"/>
          </p:nvPr>
        </p:nvSpPr>
        <p:spPr/>
        <p:txBody>
          <a:bodyPr/>
          <a:lstStyle/>
          <a:p>
            <a:fld id="{2EEBBFD7-E84F-49ED-A97D-13D6CE6F15F9}" type="slidenum">
              <a:rPr lang="en-US" smtClean="0"/>
              <a:t>24</a:t>
            </a:fld>
            <a:endParaRPr lang="en-US"/>
          </a:p>
        </p:txBody>
      </p:sp>
    </p:spTree>
    <p:extLst>
      <p:ext uri="{BB962C8B-B14F-4D97-AF65-F5344CB8AC3E}">
        <p14:creationId xmlns:p14="http://schemas.microsoft.com/office/powerpoint/2010/main" val="16744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741824"/>
            <a:ext cx="8229600" cy="1143000"/>
          </a:xfrm>
        </p:spPr>
        <p:txBody>
          <a:bodyPr/>
          <a:lstStyle/>
          <a:p>
            <a:r>
              <a:rPr lang="en-US" b="1" dirty="0">
                <a:latin typeface="Times New Roman" panose="02020603050405020304" pitchFamily="18" charset="0"/>
                <a:cs typeface="Times New Roman" panose="02020603050405020304" pitchFamily="18" charset="0"/>
              </a:rPr>
              <a:t>Conclusion</a:t>
            </a:r>
            <a:r>
              <a:rPr lang="en-GB" dirty="0"/>
              <a:t/>
            </a:r>
            <a:br>
              <a:rPr lang="en-GB" dirty="0"/>
            </a:br>
            <a:endParaRPr lang="en-GB" dirty="0"/>
          </a:p>
        </p:txBody>
      </p:sp>
      <p:sp>
        <p:nvSpPr>
          <p:cNvPr id="3" name="Content Placeholder 2"/>
          <p:cNvSpPr>
            <a:spLocks noGrp="1"/>
          </p:cNvSpPr>
          <p:nvPr>
            <p:ph idx="1"/>
          </p:nvPr>
        </p:nvSpPr>
        <p:spPr>
          <a:xfrm>
            <a:off x="571500" y="1884824"/>
            <a:ext cx="8229600" cy="4525963"/>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Apriori </a:t>
            </a:r>
            <a:r>
              <a:rPr lang="en-US" sz="2000" dirty="0">
                <a:latin typeface="Times New Roman" panose="02020603050405020304" pitchFamily="18" charset="0"/>
                <a:cs typeface="Times New Roman" panose="02020603050405020304" pitchFamily="18" charset="0"/>
              </a:rPr>
              <a:t>algorithm effectively generates highly informative frequent itemsets and association rules for the Market Stores. Market Stores widely used the market basket </a:t>
            </a:r>
            <a:r>
              <a:rPr lang="en-US" sz="2000" dirty="0" smtClean="0">
                <a:latin typeface="Times New Roman" panose="02020603050405020304" pitchFamily="18" charset="0"/>
                <a:cs typeface="Times New Roman" panose="02020603050405020304" pitchFamily="18" charset="0"/>
              </a:rPr>
              <a:t>analysis </a:t>
            </a:r>
            <a:r>
              <a:rPr lang="en-US" sz="2000" dirty="0">
                <a:latin typeface="Times New Roman" panose="02020603050405020304" pitchFamily="18" charset="0"/>
                <a:cs typeface="Times New Roman" panose="02020603050405020304" pitchFamily="18" charset="0"/>
              </a:rPr>
              <a:t>to manage the placement of goods in their store layout.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Related </a:t>
            </a:r>
            <a:r>
              <a:rPr lang="en-US" sz="2000" dirty="0">
                <a:latin typeface="Times New Roman" panose="02020603050405020304" pitchFamily="18" charset="0"/>
                <a:cs typeface="Times New Roman" panose="02020603050405020304" pitchFamily="18" charset="0"/>
              </a:rPr>
              <a:t>products are placed together in such a manner that customers can logically find items he/she might buy which increases the customer satisfaction and hence the profit.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From </a:t>
            </a:r>
            <a:r>
              <a:rPr lang="en-US" sz="2000" dirty="0">
                <a:latin typeface="Times New Roman" panose="02020603050405020304" pitchFamily="18" charset="0"/>
                <a:cs typeface="Times New Roman" panose="02020603050405020304" pitchFamily="18" charset="0"/>
              </a:rPr>
              <a:t>the results it is shown that the market basket analysis using Apriori algorithm for Market stores improves its overall revenue.</a:t>
            </a:r>
            <a:endParaRPr lang="en-GB" sz="2000" dirty="0">
              <a:latin typeface="Times New Roman" panose="02020603050405020304" pitchFamily="18" charset="0"/>
              <a:cs typeface="Times New Roman" panose="02020603050405020304" pitchFamily="18" charset="0"/>
            </a:endParaRPr>
          </a:p>
          <a:p>
            <a:pPr algn="just"/>
            <a:endParaRPr lang="en-GB"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B1023CF-B329-E444-9BAC-9F50F1C2498A}" type="slidenum">
              <a:rPr lang="en-US" smtClean="0"/>
              <a:pPr/>
              <a:t>25</a:t>
            </a:fld>
            <a:endParaRPr lang="en-US"/>
          </a:p>
        </p:txBody>
      </p:sp>
    </p:spTree>
    <p:extLst>
      <p:ext uri="{BB962C8B-B14F-4D97-AF65-F5344CB8AC3E}">
        <p14:creationId xmlns:p14="http://schemas.microsoft.com/office/powerpoint/2010/main" val="39144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B1023CF-B329-E444-9BAC-9F50F1C2498A}" type="slidenum">
              <a:rPr lang="en-US" smtClean="0"/>
              <a:pPr/>
              <a:t>26</a:t>
            </a:fld>
            <a:endParaRPr lang="en-US"/>
          </a:p>
        </p:txBody>
      </p:sp>
    </p:spTree>
    <p:extLst>
      <p:ext uri="{BB962C8B-B14F-4D97-AF65-F5344CB8AC3E}">
        <p14:creationId xmlns:p14="http://schemas.microsoft.com/office/powerpoint/2010/main" val="388188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97570"/>
            <a:ext cx="7772400" cy="1470025"/>
          </a:xfrm>
        </p:spPr>
        <p:txBody>
          <a:bodyPr/>
          <a:lstStyle/>
          <a:p>
            <a:r>
              <a:rPr lang="en-US" b="1" dirty="0">
                <a:latin typeface="Times New Roman" panose="02020603050405020304" pitchFamily="18" charset="0"/>
                <a:cs typeface="Times New Roman" panose="02020603050405020304" pitchFamily="18" charset="0"/>
              </a:rPr>
              <a:t>ABSTRACT</a:t>
            </a:r>
            <a:r>
              <a:rPr lang="en-GB" dirty="0"/>
              <a:t/>
            </a:r>
            <a:br>
              <a:rPr lang="en-GB" dirty="0"/>
            </a:br>
            <a:endParaRPr lang="en-GB" dirty="0"/>
          </a:p>
        </p:txBody>
      </p:sp>
      <p:sp>
        <p:nvSpPr>
          <p:cNvPr id="3" name="Subtitle 2"/>
          <p:cNvSpPr>
            <a:spLocks noGrp="1"/>
          </p:cNvSpPr>
          <p:nvPr>
            <p:ph type="subTitle" idx="1"/>
          </p:nvPr>
        </p:nvSpPr>
        <p:spPr>
          <a:xfrm>
            <a:off x="352697" y="1554480"/>
            <a:ext cx="8451670" cy="4428309"/>
          </a:xfrm>
        </p:spPr>
        <p:txBody>
          <a:bodyPr>
            <a:normAutofit/>
          </a:bodyPr>
          <a:lstStyle/>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world now stands on data. From morning till night, each and every of our work is related to data. Using this much of data, we can find some hidden patterns and relationships among these data to find out customer’s </a:t>
            </a:r>
            <a:r>
              <a:rPr lang="en-US" sz="2000" dirty="0" smtClean="0">
                <a:solidFill>
                  <a:schemeClr val="tx1"/>
                </a:solidFill>
                <a:latin typeface="Times New Roman" panose="02020603050405020304" pitchFamily="18" charset="0"/>
                <a:cs typeface="Times New Roman" panose="02020603050405020304" pitchFamily="18" charset="0"/>
              </a:rPr>
              <a:t>marketing behavior. In </a:t>
            </a:r>
            <a:r>
              <a:rPr lang="en-US" sz="2000" dirty="0">
                <a:solidFill>
                  <a:schemeClr val="tx1"/>
                </a:solidFill>
                <a:latin typeface="Times New Roman" panose="02020603050405020304" pitchFamily="18" charset="0"/>
                <a:cs typeface="Times New Roman" panose="02020603050405020304" pitchFamily="18" charset="0"/>
              </a:rPr>
              <a:t>this project we are focusing to get the prior knowledge of </a:t>
            </a:r>
            <a:r>
              <a:rPr lang="en-US" sz="2000" dirty="0" smtClean="0">
                <a:solidFill>
                  <a:schemeClr val="tx1"/>
                </a:solidFill>
                <a:latin typeface="Times New Roman" panose="02020603050405020304" pitchFamily="18" charset="0"/>
                <a:cs typeface="Times New Roman" panose="02020603050405020304" pitchFamily="18" charset="0"/>
              </a:rPr>
              <a:t>customer’s </a:t>
            </a:r>
            <a:r>
              <a:rPr lang="en-US" sz="2000" dirty="0">
                <a:solidFill>
                  <a:schemeClr val="tx1"/>
                </a:solidFill>
                <a:latin typeface="Times New Roman" panose="02020603050405020304" pitchFamily="18" charset="0"/>
                <a:cs typeface="Times New Roman" panose="02020603050405020304" pitchFamily="18" charset="0"/>
              </a:rPr>
              <a:t>behavior, that can be gained from the data assembled in common areas such as data warehouses. </a:t>
            </a:r>
            <a:r>
              <a:rPr lang="en-US" sz="2000" dirty="0" smtClean="0">
                <a:solidFill>
                  <a:schemeClr val="tx1"/>
                </a:solidFill>
                <a:latin typeface="Times New Roman" panose="02020603050405020304" pitchFamily="18" charset="0"/>
                <a:cs typeface="Times New Roman" panose="02020603050405020304" pitchFamily="18" charset="0"/>
              </a:rPr>
              <a:t>We </a:t>
            </a:r>
            <a:r>
              <a:rPr lang="en-US" sz="2000" dirty="0">
                <a:solidFill>
                  <a:schemeClr val="tx1"/>
                </a:solidFill>
                <a:latin typeface="Times New Roman" panose="02020603050405020304" pitchFamily="18" charset="0"/>
                <a:cs typeface="Times New Roman" panose="02020603050405020304" pitchFamily="18" charset="0"/>
              </a:rPr>
              <a:t>are using Apriori algorithm to implement our recommendation system using different models and mining </a:t>
            </a:r>
            <a:r>
              <a:rPr lang="en-US" sz="2000" dirty="0" smtClean="0">
                <a:solidFill>
                  <a:schemeClr val="tx1"/>
                </a:solidFill>
                <a:latin typeface="Times New Roman" panose="02020603050405020304" pitchFamily="18" charset="0"/>
                <a:cs typeface="Times New Roman" panose="02020603050405020304" pitchFamily="18" charset="0"/>
              </a:rPr>
              <a:t>techniques. As </a:t>
            </a:r>
            <a:r>
              <a:rPr lang="en-US" sz="2000" dirty="0">
                <a:solidFill>
                  <a:schemeClr val="tx1"/>
                </a:solidFill>
                <a:latin typeface="Times New Roman" panose="02020603050405020304" pitchFamily="18" charset="0"/>
                <a:cs typeface="Times New Roman" panose="02020603050405020304" pitchFamily="18" charset="0"/>
              </a:rPr>
              <a:t>a result of this project, we will do descriptive modelling about values of data using known results found from different historical data to ultimately cut costs and increase revenue.</a:t>
            </a:r>
            <a:endParaRPr lang="en-GB"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EEBBFD7-E84F-49ED-A97D-13D6CE6F15F9}" type="slidenum">
              <a:rPr lang="en-US" smtClean="0"/>
              <a:t>3</a:t>
            </a:fld>
            <a:endParaRPr lang="en-US"/>
          </a:p>
        </p:txBody>
      </p:sp>
    </p:spTree>
    <p:extLst>
      <p:ext uri="{BB962C8B-B14F-4D97-AF65-F5344CB8AC3E}">
        <p14:creationId xmlns:p14="http://schemas.microsoft.com/office/powerpoint/2010/main" val="192100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506" y="445318"/>
            <a:ext cx="7622177" cy="978533"/>
          </a:xfrm>
        </p:spPr>
        <p:txBody>
          <a:bodyPr>
            <a:normAutofit fontScale="90000"/>
          </a:bodyPr>
          <a:lstStyle/>
          <a:p>
            <a:r>
              <a:rPr lang="en-US" b="1" dirty="0">
                <a:latin typeface="Times New Roman" panose="02020603050405020304" pitchFamily="18" charset="0"/>
                <a:cs typeface="Times New Roman" panose="02020603050405020304" pitchFamily="18" charset="0"/>
              </a:rPr>
              <a:t>INTRODUCTION</a:t>
            </a:r>
            <a:r>
              <a:rPr lang="en-GB" dirty="0"/>
              <a:t/>
            </a:r>
            <a:br>
              <a:rPr lang="en-GB" dirty="0"/>
            </a:br>
            <a:endParaRPr lang="en-GB" dirty="0"/>
          </a:p>
        </p:txBody>
      </p:sp>
      <p:sp>
        <p:nvSpPr>
          <p:cNvPr id="3" name="Subtitle 2"/>
          <p:cNvSpPr>
            <a:spLocks noGrp="1"/>
          </p:cNvSpPr>
          <p:nvPr>
            <p:ph type="subTitle" idx="1"/>
          </p:nvPr>
        </p:nvSpPr>
        <p:spPr>
          <a:xfrm>
            <a:off x="339635" y="822961"/>
            <a:ext cx="8503920" cy="6257108"/>
          </a:xfrm>
        </p:spPr>
        <p:txBody>
          <a:bodyPr>
            <a:noAutofit/>
          </a:bodyPr>
          <a:lstStyle/>
          <a:p>
            <a:pPr marL="342900" indent="-342900">
              <a:buFont typeface="Arial" panose="020B0604020202020204" pitchFamily="34" charset="0"/>
              <a:buChar char="•"/>
            </a:pPr>
            <a:endParaRPr lang="en-GB" sz="1800" dirty="0">
              <a:solidFill>
                <a:schemeClr val="tx1"/>
              </a:solidFill>
            </a:endParaRP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Data mining is the process of finding anomalies, patterns and correlations within large data sets to predict future outcomes.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Using a broad range of techniques, we can use information to increase revenues, cut costs, improve customer relationships and reduce risks. The more complex the data sets, the more potential there is to uncover relevant insights.</a:t>
            </a:r>
            <a:r>
              <a:rPr lang="en-GB" sz="2000" dirty="0">
                <a:solidFill>
                  <a:schemeClr val="tx1"/>
                </a:solidFill>
                <a:latin typeface="Times New Roman" panose="02020603050405020304" pitchFamily="18" charset="0"/>
                <a:cs typeface="Times New Roman" panose="02020603050405020304" pitchFamily="18" charset="0"/>
              </a:rPr>
              <a:t> </a:t>
            </a:r>
          </a:p>
          <a:p>
            <a:pPr algn="just"/>
            <a:endParaRPr 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dirty="0">
                <a:solidFill>
                  <a:schemeClr val="tx1"/>
                </a:solidFill>
                <a:latin typeface="Times New Roman" panose="02020603050405020304" pitchFamily="18" charset="0"/>
                <a:cs typeface="Times New Roman" panose="02020603050405020304" pitchFamily="18" charset="0"/>
              </a:rPr>
              <a:t>Data can be mined whether it is stored in flat files, spreadsheets, database tables, or some other storage format. </a:t>
            </a:r>
          </a:p>
          <a:p>
            <a:pPr algn="just"/>
            <a:endParaRPr 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Data mining is accomplished by building models. A model uses an algorithm to act on a set of data</a:t>
            </a:r>
            <a:r>
              <a:rPr lang="en-US" sz="2000" dirty="0" smtClean="0">
                <a:solidFill>
                  <a:schemeClr val="tx1"/>
                </a:solidFill>
                <a:latin typeface="Times New Roman" panose="02020603050405020304" pitchFamily="18" charset="0"/>
                <a:cs typeface="Times New Roman" panose="02020603050405020304" pitchFamily="18" charset="0"/>
              </a:rPr>
              <a:t>.</a:t>
            </a:r>
            <a:endParaRPr lang="en-GB" sz="2000" dirty="0">
              <a:solidFill>
                <a:schemeClr val="tx1"/>
              </a:solidFill>
              <a:latin typeface="Times New Roman" panose="02020603050405020304" pitchFamily="18" charset="0"/>
              <a:cs typeface="Times New Roman" panose="02020603050405020304" pitchFamily="18" charset="0"/>
            </a:endParaRPr>
          </a:p>
          <a:p>
            <a:pPr algn="just"/>
            <a:endParaRPr lang="en-GB"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sz="1800" dirty="0"/>
          </a:p>
        </p:txBody>
      </p:sp>
      <p:sp>
        <p:nvSpPr>
          <p:cNvPr id="4" name="Slide Number Placeholder 3"/>
          <p:cNvSpPr>
            <a:spLocks noGrp="1"/>
          </p:cNvSpPr>
          <p:nvPr>
            <p:ph type="sldNum" sz="quarter" idx="12"/>
          </p:nvPr>
        </p:nvSpPr>
        <p:spPr/>
        <p:txBody>
          <a:bodyPr/>
          <a:lstStyle/>
          <a:p>
            <a:fld id="{2EEBBFD7-E84F-49ED-A97D-13D6CE6F15F9}" type="slidenum">
              <a:rPr lang="en-US" smtClean="0"/>
              <a:t>4</a:t>
            </a:fld>
            <a:endParaRPr lang="en-US"/>
          </a:p>
        </p:txBody>
      </p:sp>
    </p:spTree>
    <p:extLst>
      <p:ext uri="{BB962C8B-B14F-4D97-AF65-F5344CB8AC3E}">
        <p14:creationId xmlns:p14="http://schemas.microsoft.com/office/powerpoint/2010/main" val="39998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6955" y="458871"/>
            <a:ext cx="5453743" cy="340615"/>
          </a:xfrm>
        </p:spPr>
        <p:txBody>
          <a:bodyPr>
            <a:normAutofit fontScale="90000"/>
          </a:bodyPr>
          <a:lstStyle/>
          <a:p>
            <a:r>
              <a:rPr lang="en-GB" sz="3600" b="1" dirty="0" smtClean="0"/>
              <a:t>What is Apriori </a:t>
            </a:r>
            <a:r>
              <a:rPr lang="en-GB" sz="3600" b="1" dirty="0" smtClean="0">
                <a:latin typeface="Times New Roman" panose="02020603050405020304" pitchFamily="18" charset="0"/>
                <a:cs typeface="Times New Roman" panose="02020603050405020304" pitchFamily="18" charset="0"/>
              </a:rPr>
              <a:t>Algorithm</a:t>
            </a:r>
            <a:r>
              <a:rPr lang="en-GB" sz="3600" b="1" dirty="0" smtClean="0"/>
              <a:t>?</a:t>
            </a:r>
            <a:endParaRPr lang="en-GB" dirty="0"/>
          </a:p>
        </p:txBody>
      </p:sp>
      <p:sp>
        <p:nvSpPr>
          <p:cNvPr id="3" name="Subtitle 2"/>
          <p:cNvSpPr>
            <a:spLocks noGrp="1"/>
          </p:cNvSpPr>
          <p:nvPr>
            <p:ph type="subTitle" idx="1"/>
          </p:nvPr>
        </p:nvSpPr>
        <p:spPr>
          <a:xfrm>
            <a:off x="352697" y="1072184"/>
            <a:ext cx="8660674" cy="1123404"/>
          </a:xfrm>
        </p:spPr>
        <p:txBody>
          <a:bodyPr>
            <a:noAutofit/>
          </a:bodyPr>
          <a:lstStyle/>
          <a:p>
            <a:pPr algn="just"/>
            <a:r>
              <a:rPr lang="en-GB" sz="2000" dirty="0">
                <a:solidFill>
                  <a:schemeClr val="tx1"/>
                </a:solidFill>
                <a:latin typeface="Times New Roman" panose="02020603050405020304" pitchFamily="18" charset="0"/>
                <a:cs typeface="Times New Roman" panose="02020603050405020304" pitchFamily="18" charset="0"/>
              </a:rPr>
              <a:t>Apriori algorithm uses frequent itemsets to generate association rules. It is based on the concept that a subset of a frequent itemset must also be a frequent itemset. </a:t>
            </a:r>
          </a:p>
          <a:p>
            <a:pPr marL="342900" indent="-342900" algn="just">
              <a:buFont typeface="Arial" panose="020B0604020202020204" pitchFamily="34" charset="0"/>
              <a:buChar char="•"/>
            </a:pPr>
            <a:r>
              <a:rPr lang="en-GB" sz="2000" dirty="0">
                <a:solidFill>
                  <a:schemeClr val="tx1"/>
                </a:solidFill>
                <a:latin typeface="Times New Roman" panose="02020603050405020304" pitchFamily="18" charset="0"/>
                <a:cs typeface="Times New Roman" panose="02020603050405020304" pitchFamily="18" charset="0"/>
              </a:rPr>
              <a:t>Frequent Itemset is an itemset whose support value is greater than a threshold value(support).</a:t>
            </a:r>
          </a:p>
          <a:p>
            <a:pPr algn="just"/>
            <a:endParaRPr lang="en-GB" sz="1900" dirty="0">
              <a:solidFill>
                <a:schemeClr val="tx1"/>
              </a:solidFill>
            </a:endParaRPr>
          </a:p>
          <a:p>
            <a:endParaRPr lang="en-GB" sz="1900" dirty="0"/>
          </a:p>
        </p:txBody>
      </p:sp>
      <p:sp>
        <p:nvSpPr>
          <p:cNvPr id="4" name="TextBox 3"/>
          <p:cNvSpPr txBox="1"/>
          <p:nvPr/>
        </p:nvSpPr>
        <p:spPr>
          <a:xfrm>
            <a:off x="685800" y="2291350"/>
            <a:ext cx="7321731" cy="754053"/>
          </a:xfrm>
          <a:prstGeom prst="rect">
            <a:avLst/>
          </a:prstGeom>
          <a:noFill/>
        </p:spPr>
        <p:txBody>
          <a:bodyPr wrap="square" rtlCol="0">
            <a:spAutoFit/>
          </a:bodyPr>
          <a:lstStyle/>
          <a:p>
            <a:pPr algn="ctr"/>
            <a:r>
              <a:rPr lang="en-GB" sz="2400" b="1" dirty="0">
                <a:latin typeface="Times New Roman" panose="02020603050405020304" pitchFamily="18" charset="0"/>
                <a:cs typeface="Times New Roman" panose="02020603050405020304" pitchFamily="18" charset="0"/>
              </a:rPr>
              <a:t>Association Rule Mining</a:t>
            </a:r>
            <a:endParaRPr lang="en-GB" sz="1600" dirty="0">
              <a:latin typeface="Times New Roman" panose="02020603050405020304" pitchFamily="18" charset="0"/>
              <a:cs typeface="Times New Roman" panose="02020603050405020304" pitchFamily="18" charset="0"/>
            </a:endParaRPr>
          </a:p>
          <a:p>
            <a:endParaRPr lang="en-GB" dirty="0"/>
          </a:p>
        </p:txBody>
      </p:sp>
      <p:sp>
        <p:nvSpPr>
          <p:cNvPr id="5" name="TextBox 4"/>
          <p:cNvSpPr txBox="1"/>
          <p:nvPr/>
        </p:nvSpPr>
        <p:spPr>
          <a:xfrm>
            <a:off x="352697" y="2810779"/>
            <a:ext cx="8562703" cy="1600438"/>
          </a:xfrm>
          <a:prstGeom prst="rect">
            <a:avLst/>
          </a:prstGeom>
          <a:noFill/>
        </p:spPr>
        <p:txBody>
          <a:bodyPr wrap="square" rtlCol="0">
            <a:spAutoFit/>
          </a:bodyPr>
          <a:lstStyle/>
          <a:p>
            <a:pPr algn="just"/>
            <a:r>
              <a:rPr lang="en-GB" sz="2000" dirty="0">
                <a:latin typeface="Times New Roman" panose="02020603050405020304" pitchFamily="18" charset="0"/>
                <a:cs typeface="Times New Roman" panose="02020603050405020304" pitchFamily="18" charset="0"/>
              </a:rPr>
              <a:t>Association rules can be thought of as an IF-THEN relationship. Suppose item </a:t>
            </a:r>
            <a:r>
              <a:rPr lang="en-GB" sz="2000" b="1" dirty="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is being bought by the customer, then the chances of item </a:t>
            </a:r>
            <a:r>
              <a:rPr lang="en-GB" sz="2000" b="1" dirty="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 being picked by the customer too under the same </a:t>
            </a:r>
            <a:r>
              <a:rPr lang="en-GB" sz="2000" b="1" dirty="0">
                <a:latin typeface="Times New Roman" panose="02020603050405020304" pitchFamily="18" charset="0"/>
                <a:cs typeface="Times New Roman" panose="02020603050405020304" pitchFamily="18" charset="0"/>
              </a:rPr>
              <a:t>Transaction ID</a:t>
            </a:r>
            <a:r>
              <a:rPr lang="en-GB" sz="2000" dirty="0">
                <a:latin typeface="Times New Roman" panose="02020603050405020304" pitchFamily="18" charset="0"/>
                <a:cs typeface="Times New Roman" panose="02020603050405020304" pitchFamily="18" charset="0"/>
              </a:rPr>
              <a:t> is found out.</a:t>
            </a:r>
          </a:p>
          <a:p>
            <a:pPr algn="just"/>
            <a:endParaRPr lang="en-GB" dirty="0"/>
          </a:p>
          <a:p>
            <a:endParaRPr lang="en-GB" dirty="0"/>
          </a:p>
        </p:txBody>
      </p:sp>
      <p:sp>
        <p:nvSpPr>
          <p:cNvPr id="6" name="TextBox 5"/>
          <p:cNvSpPr txBox="1"/>
          <p:nvPr/>
        </p:nvSpPr>
        <p:spPr>
          <a:xfrm>
            <a:off x="352697" y="3973165"/>
            <a:ext cx="8549640" cy="1938992"/>
          </a:xfrm>
          <a:prstGeom prst="rect">
            <a:avLst/>
          </a:prstGeom>
          <a:noFill/>
        </p:spPr>
        <p:txBody>
          <a:bodyPr wrap="square" rtlCol="0">
            <a:spAutoFit/>
          </a:bodyPr>
          <a:lstStyle/>
          <a:p>
            <a:pPr algn="just"/>
            <a:r>
              <a:rPr lang="en-GB" sz="2000" dirty="0">
                <a:latin typeface="Times New Roman" panose="02020603050405020304" pitchFamily="18" charset="0"/>
                <a:cs typeface="Times New Roman" panose="02020603050405020304" pitchFamily="18" charset="0"/>
              </a:rPr>
              <a:t> There are two elements of these rules:</a:t>
            </a:r>
          </a:p>
          <a:p>
            <a:pPr algn="just"/>
            <a:r>
              <a:rPr lang="en-GB" sz="2000" b="1" dirty="0">
                <a:latin typeface="Times New Roman" panose="02020603050405020304" pitchFamily="18" charset="0"/>
                <a:cs typeface="Times New Roman" panose="02020603050405020304" pitchFamily="18" charset="0"/>
              </a:rPr>
              <a:t>Antecedent (IF): </a:t>
            </a:r>
            <a:r>
              <a:rPr lang="en-GB" sz="2000" dirty="0">
                <a:latin typeface="Times New Roman" panose="02020603050405020304" pitchFamily="18" charset="0"/>
                <a:cs typeface="Times New Roman" panose="02020603050405020304" pitchFamily="18" charset="0"/>
              </a:rPr>
              <a:t>This is an item/group of items that are typically found in the Itemsets or Datasets.</a:t>
            </a:r>
          </a:p>
          <a:p>
            <a:pPr algn="just"/>
            <a:r>
              <a:rPr lang="en-GB" sz="2000" b="1" dirty="0">
                <a:latin typeface="Times New Roman" panose="02020603050405020304" pitchFamily="18" charset="0"/>
                <a:cs typeface="Times New Roman" panose="02020603050405020304" pitchFamily="18" charset="0"/>
              </a:rPr>
              <a:t>Consequent (THEN): </a:t>
            </a:r>
            <a:r>
              <a:rPr lang="en-GB" sz="2000" dirty="0">
                <a:latin typeface="Times New Roman" panose="02020603050405020304" pitchFamily="18" charset="0"/>
                <a:cs typeface="Times New Roman" panose="02020603050405020304" pitchFamily="18" charset="0"/>
              </a:rPr>
              <a:t>This comes along as an item with an Antecedent/group of Antecedents.</a:t>
            </a:r>
          </a:p>
          <a:p>
            <a:pPr algn="just"/>
            <a:r>
              <a:rPr lang="en-GB" sz="2000" dirty="0">
                <a:latin typeface="Times New Roman" panose="02020603050405020304" pitchFamily="18" charset="0"/>
                <a:cs typeface="Times New Roman" panose="02020603050405020304" pitchFamily="18" charset="0"/>
              </a:rPr>
              <a:t>	</a:t>
            </a:r>
          </a:p>
        </p:txBody>
      </p:sp>
      <p:sp>
        <p:nvSpPr>
          <p:cNvPr id="7" name="Slide Number Placeholder 6"/>
          <p:cNvSpPr>
            <a:spLocks noGrp="1"/>
          </p:cNvSpPr>
          <p:nvPr>
            <p:ph type="sldNum" sz="quarter" idx="12"/>
          </p:nvPr>
        </p:nvSpPr>
        <p:spPr/>
        <p:txBody>
          <a:bodyPr/>
          <a:lstStyle/>
          <a:p>
            <a:fld id="{2EEBBFD7-E84F-49ED-A97D-13D6CE6F15F9}" type="slidenum">
              <a:rPr lang="en-US" smtClean="0"/>
              <a:t>5</a:t>
            </a:fld>
            <a:endParaRPr lang="en-US"/>
          </a:p>
        </p:txBody>
      </p:sp>
    </p:spTree>
    <p:extLst>
      <p:ext uri="{BB962C8B-B14F-4D97-AF65-F5344CB8AC3E}">
        <p14:creationId xmlns:p14="http://schemas.microsoft.com/office/powerpoint/2010/main" val="72517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1659" y="431075"/>
            <a:ext cx="5453743" cy="744583"/>
          </a:xfrm>
        </p:spPr>
        <p:txBody>
          <a:bodyPr>
            <a:normAutofit fontScale="90000"/>
          </a:bodyPr>
          <a:lstStyle/>
          <a:p>
            <a:r>
              <a:rPr lang="en-US" b="1" dirty="0">
                <a:latin typeface="Times New Roman" panose="02020603050405020304" pitchFamily="18" charset="0"/>
                <a:cs typeface="Times New Roman" panose="02020603050405020304" pitchFamily="18" charset="0"/>
              </a:rPr>
              <a:t>PROBLEM</a:t>
            </a:r>
            <a:r>
              <a:rPr lang="en-US" b="1" dirty="0"/>
              <a:t> </a:t>
            </a:r>
            <a:r>
              <a:rPr lang="en-US" b="1" dirty="0">
                <a:latin typeface="Times New Roman" panose="02020603050405020304" pitchFamily="18" charset="0"/>
                <a:cs typeface="Times New Roman" panose="02020603050405020304" pitchFamily="18" charset="0"/>
              </a:rPr>
              <a:t>STATEMENT</a:t>
            </a:r>
            <a:r>
              <a:rPr lang="en-GB" dirty="0"/>
              <a:t/>
            </a:r>
            <a:br>
              <a:rPr lang="en-GB" dirty="0"/>
            </a:br>
            <a:endParaRPr lang="en-GB" dirty="0"/>
          </a:p>
        </p:txBody>
      </p:sp>
      <p:sp>
        <p:nvSpPr>
          <p:cNvPr id="3" name="Subtitle 2"/>
          <p:cNvSpPr>
            <a:spLocks noGrp="1"/>
          </p:cNvSpPr>
          <p:nvPr>
            <p:ph type="subTitle" idx="1"/>
          </p:nvPr>
        </p:nvSpPr>
        <p:spPr>
          <a:xfrm>
            <a:off x="274320" y="1175658"/>
            <a:ext cx="8608423" cy="4532811"/>
          </a:xfrm>
        </p:spPr>
        <p:txBody>
          <a:bodyPr>
            <a:normAutofit fontScale="85000" lnSpcReduction="10000"/>
          </a:bodyPr>
          <a:lstStyle/>
          <a:p>
            <a:pPr marL="34290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Once it is known that customers who buy one product are likely to buy another, it is possible for the company to market the products together, or to make the purchasers of one product the target prospects for another.  </a:t>
            </a:r>
          </a:p>
          <a:p>
            <a:pPr algn="just"/>
            <a:endParaRPr lang="en-US"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For example, if customers who purchase tomatoes are already likely to purchase onions, they’ll be even more likely to buy it, if there happens to be an onion crate just beside the tomato aisle. </a:t>
            </a:r>
          </a:p>
          <a:p>
            <a:pPr algn="just"/>
            <a:endParaRPr lang="en-US"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targeting customers, the effectiveness of marketing can be significantly increased – regardless of if the marketing takes the form of in-store displays, catalog layout design, or direct offers to customers. </a:t>
            </a:r>
          </a:p>
          <a:p>
            <a:pPr algn="just"/>
            <a:endParaRPr lang="en-US"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is the purpose of our project – to improve the effectiveness of marketing and sales tactics using customer data already available to the company.</a:t>
            </a:r>
            <a:endParaRPr lang="en-GB"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12"/>
          </p:nvPr>
        </p:nvSpPr>
        <p:spPr/>
        <p:txBody>
          <a:bodyPr/>
          <a:lstStyle/>
          <a:p>
            <a:fld id="{2EEBBFD7-E84F-49ED-A97D-13D6CE6F15F9}" type="slidenum">
              <a:rPr lang="en-US" smtClean="0"/>
              <a:t>6</a:t>
            </a:fld>
            <a:endParaRPr lang="en-US"/>
          </a:p>
        </p:txBody>
      </p:sp>
    </p:spTree>
    <p:extLst>
      <p:ext uri="{BB962C8B-B14F-4D97-AF65-F5344CB8AC3E}">
        <p14:creationId xmlns:p14="http://schemas.microsoft.com/office/powerpoint/2010/main" val="236442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OBJECTIVE</a:t>
            </a:r>
            <a:r>
              <a:rPr lang="en-US" b="1" dirty="0"/>
              <a:t> </a:t>
            </a:r>
            <a:r>
              <a:rPr lang="en-US" dirty="0"/>
              <a:t/>
            </a:r>
            <a:br>
              <a:rPr lang="en-US" dirty="0"/>
            </a:br>
            <a:r>
              <a:rPr lang="en-US" dirty="0"/>
              <a:t/>
            </a:r>
            <a:br>
              <a:rPr lang="en-US" dirty="0"/>
            </a:br>
            <a:r>
              <a:rPr lang="en-US" sz="3600" dirty="0"/>
              <a:t>To create Recommendation system based on Data </a:t>
            </a:r>
            <a:r>
              <a:rPr lang="en-US" sz="3600" dirty="0">
                <a:latin typeface="Times New Roman" panose="02020603050405020304" pitchFamily="18" charset="0"/>
                <a:cs typeface="Times New Roman" panose="02020603050405020304" pitchFamily="18" charset="0"/>
              </a:rPr>
              <a:t>Mining</a:t>
            </a:r>
            <a:r>
              <a:rPr lang="en-GB" sz="3600" dirty="0"/>
              <a:t/>
            </a:r>
            <a:br>
              <a:rPr lang="en-GB" sz="3600" dirty="0"/>
            </a:br>
            <a:r>
              <a:rPr lang="en-GB" dirty="0"/>
              <a:t/>
            </a:r>
            <a:br>
              <a:rPr lang="en-GB" dirty="0"/>
            </a:br>
            <a:r>
              <a:rPr lang="en-GB" dirty="0"/>
              <a:t/>
            </a:r>
            <a:br>
              <a:rPr lang="en-GB" dirty="0"/>
            </a:br>
            <a:r>
              <a:rPr lang="en-US" b="1" dirty="0"/>
              <a:t> </a:t>
            </a:r>
            <a:r>
              <a:rPr lang="en-GB" dirty="0"/>
              <a:t/>
            </a:r>
            <a:br>
              <a:rPr lang="en-GB" dirty="0"/>
            </a:br>
            <a:r>
              <a:rPr lang="en-US" dirty="0"/>
              <a:t> </a:t>
            </a:r>
            <a:r>
              <a:rPr lang="en-GB" dirty="0"/>
              <a:t/>
            </a:r>
            <a:br>
              <a:rPr lang="en-GB" dirty="0"/>
            </a:br>
            <a:endParaRPr lang="en-GB" dirty="0"/>
          </a:p>
        </p:txBody>
      </p:sp>
      <p:sp>
        <p:nvSpPr>
          <p:cNvPr id="3" name="Subtitle 2"/>
          <p:cNvSpPr>
            <a:spLocks noGrp="1"/>
          </p:cNvSpPr>
          <p:nvPr>
            <p:ph type="subTitle" idx="1"/>
          </p:nvPr>
        </p:nvSpPr>
        <p:spPr>
          <a:xfrm>
            <a:off x="391885" y="3154680"/>
            <a:ext cx="8347165" cy="1939834"/>
          </a:xfrm>
        </p:spPr>
        <p:txBody>
          <a:bodyPr>
            <a:normAutofit fontScale="92500" lnSpcReduction="20000"/>
          </a:bodyPr>
          <a:lstStyle/>
          <a:p>
            <a:pPr marL="342900" indent="-342900" algn="jus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To generate patterns and relationships among data elements, render relevant information, which may increase organizational revenue</a:t>
            </a:r>
            <a:r>
              <a:rPr lang="en-US" dirty="0" smtClean="0">
                <a:solidFill>
                  <a:schemeClr val="tx1"/>
                </a:solidFill>
                <a:latin typeface="Times New Roman" panose="02020603050405020304" pitchFamily="18" charset="0"/>
                <a:cs typeface="Times New Roman" panose="02020603050405020304" pitchFamily="18" charset="0"/>
              </a:rPr>
              <a:t>.</a:t>
            </a:r>
          </a:p>
          <a:p>
            <a:pPr lvl="0" algn="just"/>
            <a:endParaRPr lang="en-GB"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To analyze and draw conclusions about trends in consumer’s marketing behavior.</a:t>
            </a:r>
            <a:endParaRPr lang="en-GB"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EEBBFD7-E84F-49ED-A97D-13D6CE6F15F9}" type="slidenum">
              <a:rPr lang="en-US" smtClean="0"/>
              <a:t>7</a:t>
            </a:fld>
            <a:endParaRPr lang="en-US"/>
          </a:p>
        </p:txBody>
      </p:sp>
    </p:spTree>
    <p:extLst>
      <p:ext uri="{BB962C8B-B14F-4D97-AF65-F5344CB8AC3E}">
        <p14:creationId xmlns:p14="http://schemas.microsoft.com/office/powerpoint/2010/main" val="210178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2069" y="819907"/>
            <a:ext cx="8712925" cy="4767942"/>
          </a:xfrm>
        </p:spPr>
        <p:txBody>
          <a:bodyPr>
            <a:normAutofit fontScale="85000" lnSpcReduction="20000"/>
          </a:bodyPr>
          <a:lstStyle/>
          <a:p>
            <a:pPr marL="342900" indent="-342900" algn="just">
              <a:buFont typeface="Arial" panose="020B0604020202020204" pitchFamily="34" charset="0"/>
              <a:buChar char="•"/>
            </a:pPr>
            <a:r>
              <a:rPr lang="en-GB" dirty="0">
                <a:solidFill>
                  <a:schemeClr val="tx1"/>
                </a:solidFill>
                <a:latin typeface="Times New Roman" panose="02020603050405020304" pitchFamily="18" charset="0"/>
                <a:cs typeface="Times New Roman" panose="02020603050405020304" pitchFamily="18" charset="0"/>
              </a:rPr>
              <a:t>T</a:t>
            </a:r>
            <a:r>
              <a:rPr lang="en-GB" dirty="0" smtClean="0">
                <a:solidFill>
                  <a:schemeClr val="tx1"/>
                </a:solidFill>
                <a:latin typeface="Times New Roman" panose="02020603050405020304" pitchFamily="18" charset="0"/>
                <a:cs typeface="Times New Roman" panose="02020603050405020304" pitchFamily="18" charset="0"/>
              </a:rPr>
              <a:t>he </a:t>
            </a:r>
            <a:r>
              <a:rPr lang="en-GB" dirty="0">
                <a:solidFill>
                  <a:schemeClr val="tx1"/>
                </a:solidFill>
                <a:latin typeface="Times New Roman" panose="02020603050405020304" pitchFamily="18" charset="0"/>
                <a:cs typeface="Times New Roman" panose="02020603050405020304" pitchFamily="18" charset="0"/>
              </a:rPr>
              <a:t>math behind </a:t>
            </a:r>
            <a:r>
              <a:rPr lang="en-GB" dirty="0" smtClean="0">
                <a:solidFill>
                  <a:schemeClr val="tx1"/>
                </a:solidFill>
                <a:latin typeface="Times New Roman" panose="02020603050405020304" pitchFamily="18" charset="0"/>
                <a:cs typeface="Times New Roman" panose="02020603050405020304" pitchFamily="18" charset="0"/>
              </a:rPr>
              <a:t>it - </a:t>
            </a:r>
          </a:p>
          <a:p>
            <a:pPr algn="just"/>
            <a:endParaRPr lang="en-GB" dirty="0" smtClean="0">
              <a:solidFill>
                <a:schemeClr val="tx1"/>
              </a:solidFill>
              <a:latin typeface="Times New Roman" panose="02020603050405020304" pitchFamily="18" charset="0"/>
              <a:cs typeface="Times New Roman" panose="02020603050405020304" pitchFamily="18" charset="0"/>
            </a:endParaRPr>
          </a:p>
          <a:p>
            <a:pPr algn="just"/>
            <a:r>
              <a:rPr lang="en-GB" dirty="0" smtClean="0">
                <a:solidFill>
                  <a:schemeClr val="tx1"/>
                </a:solidFill>
                <a:latin typeface="Times New Roman" panose="02020603050405020304" pitchFamily="18" charset="0"/>
                <a:cs typeface="Times New Roman" panose="02020603050405020304" pitchFamily="18" charset="0"/>
              </a:rPr>
              <a:t>There </a:t>
            </a:r>
            <a:r>
              <a:rPr lang="en-GB" dirty="0">
                <a:solidFill>
                  <a:schemeClr val="tx1"/>
                </a:solidFill>
                <a:latin typeface="Times New Roman" panose="02020603050405020304" pitchFamily="18" charset="0"/>
                <a:cs typeface="Times New Roman" panose="02020603050405020304" pitchFamily="18" charset="0"/>
              </a:rPr>
              <a:t>are 3 ways to measure association:</a:t>
            </a:r>
          </a:p>
          <a:p>
            <a:pPr algn="just"/>
            <a:r>
              <a:rPr lang="en-GB" dirty="0">
                <a:solidFill>
                  <a:schemeClr val="tx1"/>
                </a:solidFill>
                <a:latin typeface="Times New Roman" panose="02020603050405020304" pitchFamily="18" charset="0"/>
                <a:cs typeface="Times New Roman" panose="02020603050405020304" pitchFamily="18" charset="0"/>
              </a:rPr>
              <a:t>                    1.Support</a:t>
            </a:r>
          </a:p>
          <a:p>
            <a:pPr algn="just"/>
            <a:r>
              <a:rPr lang="en-GB" dirty="0">
                <a:solidFill>
                  <a:schemeClr val="tx1"/>
                </a:solidFill>
                <a:latin typeface="Times New Roman" panose="02020603050405020304" pitchFamily="18" charset="0"/>
                <a:cs typeface="Times New Roman" panose="02020603050405020304" pitchFamily="18" charset="0"/>
              </a:rPr>
              <a:t>                    2.Confidence</a:t>
            </a:r>
          </a:p>
          <a:p>
            <a:pPr algn="just"/>
            <a:r>
              <a:rPr lang="en-GB" dirty="0">
                <a:solidFill>
                  <a:schemeClr val="tx1"/>
                </a:solidFill>
                <a:latin typeface="Times New Roman" panose="02020603050405020304" pitchFamily="18" charset="0"/>
                <a:cs typeface="Times New Roman" panose="02020603050405020304" pitchFamily="18" charset="0"/>
              </a:rPr>
              <a:t>                    3.Lift</a:t>
            </a:r>
          </a:p>
          <a:p>
            <a:pPr algn="just"/>
            <a:endParaRPr lang="en-GB" b="1" u="sng" dirty="0">
              <a:solidFill>
                <a:schemeClr val="tx1"/>
              </a:solidFill>
              <a:latin typeface="Times New Roman" panose="02020603050405020304" pitchFamily="18" charset="0"/>
              <a:cs typeface="Times New Roman" panose="02020603050405020304" pitchFamily="18" charset="0"/>
            </a:endParaRPr>
          </a:p>
          <a:p>
            <a:pPr algn="just"/>
            <a:r>
              <a:rPr lang="en-GB" b="1" u="sng" dirty="0">
                <a:solidFill>
                  <a:schemeClr val="tx1"/>
                </a:solidFill>
                <a:latin typeface="Times New Roman" panose="02020603050405020304" pitchFamily="18" charset="0"/>
                <a:cs typeface="Times New Roman" panose="02020603050405020304" pitchFamily="18" charset="0"/>
              </a:rPr>
              <a:t>Support:</a:t>
            </a:r>
            <a:r>
              <a:rPr lang="en-GB" dirty="0">
                <a:solidFill>
                  <a:schemeClr val="tx1"/>
                </a:solidFill>
                <a:latin typeface="Times New Roman" panose="02020603050405020304" pitchFamily="18" charset="0"/>
                <a:cs typeface="Times New Roman" panose="02020603050405020304" pitchFamily="18" charset="0"/>
              </a:rPr>
              <a:t> It gives the fraction of transactions which contains item A and B. Basically Support tells us about the frequently bought items or the combination of items bought frequently</a:t>
            </a:r>
            <a:r>
              <a:rPr lang="en-GB" dirty="0" smtClean="0">
                <a:solidFill>
                  <a:schemeClr val="tx1"/>
                </a:solidFill>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u="sng" dirty="0">
                <a:solidFill>
                  <a:schemeClr val="tx1"/>
                </a:solidFill>
                <a:latin typeface="Times New Roman" panose="02020603050405020304" pitchFamily="18" charset="0"/>
                <a:cs typeface="Times New Roman" panose="02020603050405020304" pitchFamily="18" charset="0"/>
              </a:rPr>
              <a:t>Confidence:</a:t>
            </a:r>
            <a:r>
              <a:rPr lang="en-GB" dirty="0">
                <a:solidFill>
                  <a:schemeClr val="tx1"/>
                </a:solidFill>
                <a:latin typeface="Times New Roman" panose="02020603050405020304" pitchFamily="18" charset="0"/>
                <a:cs typeface="Times New Roman" panose="02020603050405020304" pitchFamily="18" charset="0"/>
              </a:rPr>
              <a:t> It tells us how often the items A and B occur together, given the number times A occurs</a:t>
            </a:r>
            <a:r>
              <a:rPr lang="en-GB" dirty="0" smtClean="0">
                <a:solidFill>
                  <a:schemeClr val="tx1"/>
                </a:solidFill>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u="sng" dirty="0">
                <a:solidFill>
                  <a:schemeClr val="tx1"/>
                </a:solidFill>
                <a:latin typeface="Times New Roman" panose="02020603050405020304" pitchFamily="18" charset="0"/>
                <a:cs typeface="Times New Roman" panose="02020603050405020304" pitchFamily="18" charset="0"/>
              </a:rPr>
              <a:t>Lift:</a:t>
            </a:r>
            <a:r>
              <a:rPr lang="en-GB" dirty="0">
                <a:solidFill>
                  <a:schemeClr val="tx1"/>
                </a:solidFill>
                <a:latin typeface="Times New Roman" panose="02020603050405020304" pitchFamily="18" charset="0"/>
                <a:cs typeface="Times New Roman" panose="02020603050405020304" pitchFamily="18" charset="0"/>
              </a:rPr>
              <a:t> Lift indicates the strength of a rule over the random occurrence of A and B. It basically tells us the strength of any rule.</a:t>
            </a:r>
          </a:p>
          <a:p>
            <a:endParaRPr lang="en-GB"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53143" y="209006"/>
            <a:ext cx="7537268" cy="584775"/>
          </a:xfrm>
          <a:prstGeom prst="rect">
            <a:avLst/>
          </a:prstGeom>
          <a:noFill/>
        </p:spPr>
        <p:txBody>
          <a:bodyPr wrap="square" rtlCol="0">
            <a:spAutoFit/>
          </a:bodyPr>
          <a:lstStyle/>
          <a:p>
            <a:pPr algn="ctr"/>
            <a:r>
              <a:rPr lang="en-GB" sz="3200" b="1" dirty="0" smtClean="0">
                <a:latin typeface="Times New Roman" panose="02020603050405020304" pitchFamily="18" charset="0"/>
                <a:cs typeface="Times New Roman" panose="02020603050405020304" pitchFamily="18" charset="0"/>
              </a:rPr>
              <a:t>Methodology</a:t>
            </a:r>
            <a:endParaRPr lang="en-GB" sz="3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EEBBFD7-E84F-49ED-A97D-13D6CE6F15F9}" type="slidenum">
              <a:rPr lang="en-US" smtClean="0"/>
              <a:t>8</a:t>
            </a:fld>
            <a:endParaRPr lang="en-US"/>
          </a:p>
        </p:txBody>
      </p:sp>
    </p:spTree>
    <p:extLst>
      <p:ext uri="{BB962C8B-B14F-4D97-AF65-F5344CB8AC3E}">
        <p14:creationId xmlns:p14="http://schemas.microsoft.com/office/powerpoint/2010/main" val="416040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4691"/>
            <a:ext cx="6389751" cy="255858"/>
          </a:xfrm>
        </p:spPr>
        <p:txBody>
          <a:bodyPr>
            <a:normAutofit fontScale="90000"/>
          </a:bodyPr>
          <a:lstStyle/>
          <a:p>
            <a:r>
              <a:rPr lang="en-GB" sz="3600" b="1" u="sng" dirty="0"/>
              <a:t>Working of Association rule </a:t>
            </a:r>
            <a:r>
              <a:rPr lang="en-GB" sz="3600" b="1" u="sng" dirty="0" smtClean="0"/>
              <a:t>Mining</a:t>
            </a:r>
            <a:endParaRPr lang="en-GB" dirty="0"/>
          </a:p>
        </p:txBody>
      </p:sp>
      <p:pic>
        <p:nvPicPr>
          <p:cNvPr id="5" name="Content Placeholder 3"/>
          <p:cNvPicPr>
            <a:picLocks noChangeAspect="1"/>
          </p:cNvPicPr>
          <p:nvPr/>
        </p:nvPicPr>
        <p:blipFill>
          <a:blip r:embed="rId2"/>
          <a:stretch>
            <a:fillRect/>
          </a:stretch>
        </p:blipFill>
        <p:spPr>
          <a:xfrm>
            <a:off x="77206" y="1191994"/>
            <a:ext cx="4137014" cy="1155620"/>
          </a:xfrm>
          <a:prstGeom prst="rect">
            <a:avLst/>
          </a:prstGeom>
        </p:spPr>
      </p:pic>
      <p:pic>
        <p:nvPicPr>
          <p:cNvPr id="6" name="Picture 5"/>
          <p:cNvPicPr>
            <a:picLocks noChangeAspect="1"/>
          </p:cNvPicPr>
          <p:nvPr/>
        </p:nvPicPr>
        <p:blipFill>
          <a:blip r:embed="rId3"/>
          <a:stretch>
            <a:fillRect/>
          </a:stretch>
        </p:blipFill>
        <p:spPr>
          <a:xfrm>
            <a:off x="5913664" y="927771"/>
            <a:ext cx="2533650" cy="2619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stretch>
            <a:fillRect/>
          </a:stretch>
        </p:blipFill>
        <p:spPr>
          <a:xfrm>
            <a:off x="408976" y="3904369"/>
            <a:ext cx="5348478"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Arrow Connector 12"/>
          <p:cNvCxnSpPr/>
          <p:nvPr/>
        </p:nvCxnSpPr>
        <p:spPr>
          <a:xfrm>
            <a:off x="4437888" y="1589314"/>
            <a:ext cx="9265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587366" y="2927847"/>
            <a:ext cx="1201590" cy="80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EEBBFD7-E84F-49ED-A97D-13D6CE6F15F9}" type="slidenum">
              <a:rPr lang="en-US" smtClean="0"/>
              <a:t>9</a:t>
            </a:fld>
            <a:endParaRPr lang="en-US"/>
          </a:p>
        </p:txBody>
      </p:sp>
    </p:spTree>
    <p:extLst>
      <p:ext uri="{BB962C8B-B14F-4D97-AF65-F5344CB8AC3E}">
        <p14:creationId xmlns:p14="http://schemas.microsoft.com/office/powerpoint/2010/main" val="11755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16200</TotalTime>
  <Words>888</Words>
  <Application>Microsoft Office PowerPoint</Application>
  <PresentationFormat>On-screen Show (4:3)</PresentationFormat>
  <Paragraphs>140</Paragraphs>
  <Slides>26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1" baseType="lpstr">
      <vt:lpstr>Arial</vt:lpstr>
      <vt:lpstr>Calibri</vt:lpstr>
      <vt:lpstr>Times New Roman</vt:lpstr>
      <vt:lpstr>Office Theme</vt:lpstr>
      <vt:lpstr>PowerPoint Presentation</vt:lpstr>
      <vt:lpstr>PROJECT REPORT  on RECOMMENDATION SYSTEM USING APRIORI ALGORITHM   </vt:lpstr>
      <vt:lpstr>ABSTRACT </vt:lpstr>
      <vt:lpstr>INTRODUCTION </vt:lpstr>
      <vt:lpstr>What is Apriori Algorithm?</vt:lpstr>
      <vt:lpstr>PROBLEM STATEMENT </vt:lpstr>
      <vt:lpstr>OBJECTIVE   To create Recommendation system based on Data Mining       </vt:lpstr>
      <vt:lpstr>PowerPoint Presentation</vt:lpstr>
      <vt:lpstr>Working of Association rule Mining</vt:lpstr>
      <vt:lpstr>PowerPoint Presentation</vt:lpstr>
      <vt:lpstr>PowerPoint Presentation</vt:lpstr>
      <vt:lpstr>Flow Chart</vt:lpstr>
      <vt:lpstr>                             Data-Flow Diagram (Level 0)  </vt:lpstr>
      <vt:lpstr>• Frequent Itemsets: All the sets which contain the item with the     minimum support (denoted by 𝐿𝑖 for 𝑖 𝑡ℎ itemset).   • Apriori Property: Any subset of frequent itemset must be frequent.   • Join Operation: To find 𝐿𝑘, a set of candidate k-itemsets is generated (Ck) by joining 𝐿𝑘−1 with itself.   • Prune Step: Any (k-1)-itemset that is not frequent cannot be        a subset of a frequent k-itemset   </vt:lpstr>
      <vt:lpstr>The Apriori Algorithm : Pseudo Code</vt:lpstr>
      <vt:lpstr>PowerPoint Presentation</vt:lpstr>
      <vt:lpstr>This Screen Accepts the transactions from the admin to generate patterns.</vt:lpstr>
      <vt:lpstr>Here we accept the Acceptance level (support value) and the initial input is displayed with the first list (C1) of item including their frequencies and list2 (L1) is also generated from list1 with the applied rule of support value(PRUNE STEP). </vt:lpstr>
      <vt:lpstr>The final list shows the List 3 (C2) generated from the output of list 2. </vt:lpstr>
      <vt:lpstr>The final list shows the List 4  generated from the output of list 3. </vt:lpstr>
      <vt:lpstr>Why Apriori Algorithm?</vt:lpstr>
      <vt:lpstr>Future Enhancements</vt:lpstr>
      <vt:lpstr>Motivation   </vt:lpstr>
      <vt:lpstr>SCHEDULE </vt:lpstr>
      <vt:lpstr>Conclusion </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Divyanshu Singh</cp:lastModifiedBy>
  <cp:revision>1396</cp:revision>
  <cp:lastPrinted>2017-08-16T11:40:20Z</cp:lastPrinted>
  <dcterms:created xsi:type="dcterms:W3CDTF">2017-08-14T08:34:40Z</dcterms:created>
  <dcterms:modified xsi:type="dcterms:W3CDTF">2019-11-13T14:57:58Z</dcterms:modified>
</cp:coreProperties>
</file>